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sldIdLst>
    <p:sldId id="256" r:id="rId3"/>
    <p:sldId id="257" r:id="rId4"/>
    <p:sldId id="263" r:id="rId6"/>
    <p:sldId id="266" r:id="rId7"/>
    <p:sldId id="267" r:id="rId8"/>
    <p:sldId id="268" r:id="rId9"/>
    <p:sldId id="281" r:id="rId10"/>
    <p:sldId id="277" r:id="rId11"/>
    <p:sldId id="278" r:id="rId12"/>
    <p:sldId id="270" r:id="rId13"/>
    <p:sldId id="282" r:id="rId14"/>
    <p:sldId id="269" r:id="rId15"/>
    <p:sldId id="280" r:id="rId16"/>
    <p:sldId id="271" r:id="rId17"/>
    <p:sldId id="272" r:id="rId18"/>
    <p:sldId id="283" r:id="rId19"/>
    <p:sldId id="274" r:id="rId20"/>
    <p:sldId id="275" r:id="rId21"/>
  </p:sldIdLst>
  <p:sldSz cx="18288000" cy="10287000"/>
  <p:notesSz cx="6858000" cy="9144000"/>
  <p:embeddedFontLst>
    <p:embeddedFont>
      <p:font typeface="Alatsi" panose="00000500000000000000"/>
      <p:regular r:id="rId25"/>
    </p:embeddedFont>
    <p:embeddedFont>
      <p:font typeface="Quattrocento" panose="02020502030000000404"/>
      <p:regular r:id="rId26"/>
      <p:bold r:id="rId27"/>
    </p:embeddedFont>
    <p:embeddedFont>
      <p:font typeface="TT Rounds Condensed" panose="02000506030000020003"/>
      <p:regular r:id="rId28"/>
    </p:embeddedFont>
    <p:embeddedFont>
      <p:font typeface="Calibri" panose="020F050202020403020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howGuides="1">
      <p:cViewPr>
        <p:scale>
          <a:sx n="57" d="100"/>
          <a:sy n="57" d="100"/>
        </p:scale>
        <p:origin x="562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2" Type="http://schemas.openxmlformats.org/officeDocument/2006/relationships/font" Target="fonts/font8.fntdata"/><Relationship Id="rId31" Type="http://schemas.openxmlformats.org/officeDocument/2006/relationships/font" Target="fonts/font7.fntdata"/><Relationship Id="rId30" Type="http://schemas.openxmlformats.org/officeDocument/2006/relationships/font" Target="fonts/font6.fntdata"/><Relationship Id="rId3" Type="http://schemas.openxmlformats.org/officeDocument/2006/relationships/slide" Target="slides/slide1.xml"/><Relationship Id="rId29" Type="http://schemas.openxmlformats.org/officeDocument/2006/relationships/font" Target="fonts/font5.fntdata"/><Relationship Id="rId28" Type="http://schemas.openxmlformats.org/officeDocument/2006/relationships/font" Target="fonts/font4.fntdata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null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null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null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null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null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null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null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null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null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null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null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null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null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null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5.jpeg"/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33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3180" y="1433205"/>
            <a:ext cx="7095591" cy="7420589"/>
          </a:xfrm>
          <a:custGeom>
            <a:avLst/>
            <a:gdLst/>
            <a:ahLst/>
            <a:cxnLst/>
            <a:rect l="l" t="t" r="r" b="b"/>
            <a:pathLst>
              <a:path w="7095591" h="7420589">
                <a:moveTo>
                  <a:pt x="0" y="0"/>
                </a:moveTo>
                <a:lnTo>
                  <a:pt x="7095591" y="0"/>
                </a:lnTo>
                <a:lnTo>
                  <a:pt x="7095591" y="7420590"/>
                </a:lnTo>
                <a:lnTo>
                  <a:pt x="0" y="742059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7720" t="-1501" b="-150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7820832" y="1566555"/>
            <a:ext cx="10206646" cy="242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495" dirty="0">
                <a:solidFill>
                  <a:srgbClr val="FFFFFF"/>
                </a:solidFill>
                <a:latin typeface="Alatsi" panose="00000500000000000000"/>
                <a:ea typeface="Alatsi" panose="00000500000000000000"/>
                <a:cs typeface="Alatsi" panose="00000500000000000000"/>
                <a:sym typeface="Alatsi" panose="00000500000000000000"/>
              </a:rPr>
              <a:t>FACE RECOGNTION ATTENDANCE MONITORING</a:t>
            </a:r>
            <a:endParaRPr lang="en-US" sz="6495" dirty="0">
              <a:solidFill>
                <a:srgbClr val="FFFFFF"/>
              </a:solidFill>
              <a:latin typeface="Alatsi" panose="00000500000000000000"/>
              <a:ea typeface="Alatsi" panose="00000500000000000000"/>
              <a:cs typeface="Alatsi" panose="00000500000000000000"/>
              <a:sym typeface="Alatsi" panose="00000500000000000000"/>
            </a:endParaRPr>
          </a:p>
          <a:p>
            <a:pPr algn="ctr">
              <a:lnSpc>
                <a:spcPts val="6300"/>
              </a:lnSpc>
            </a:pPr>
            <a:r>
              <a:rPr lang="en-US" sz="6495" dirty="0">
                <a:solidFill>
                  <a:srgbClr val="FFFFFF"/>
                </a:solidFill>
                <a:latin typeface="Alatsi" panose="00000500000000000000"/>
                <a:ea typeface="Alatsi" panose="00000500000000000000"/>
                <a:cs typeface="Alatsi" panose="00000500000000000000"/>
                <a:sym typeface="Alatsi" panose="00000500000000000000"/>
              </a:rPr>
              <a:t>SYSTEM</a:t>
            </a:r>
            <a:endParaRPr lang="en-US" sz="6495" dirty="0">
              <a:solidFill>
                <a:srgbClr val="FFFFFF"/>
              </a:solidFill>
              <a:latin typeface="Alatsi" panose="00000500000000000000"/>
              <a:ea typeface="Alatsi" panose="00000500000000000000"/>
              <a:cs typeface="Alatsi" panose="00000500000000000000"/>
              <a:sym typeface="Alatsi" panose="0000050000000000000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05800" y="4229100"/>
            <a:ext cx="95390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r>
              <a:rPr lang="en-IN" dirty="0"/>
              <a:t>                                                                               </a:t>
            </a:r>
            <a:r>
              <a:rPr lang="en-IN" sz="4000" dirty="0">
                <a:solidFill>
                  <a:schemeClr val="bg1"/>
                </a:solidFill>
              </a:rPr>
              <a:t>Group 12</a:t>
            </a:r>
            <a:endParaRPr lang="en-IN" sz="4000" dirty="0">
              <a:solidFill>
                <a:schemeClr val="bg1"/>
              </a:solidFill>
            </a:endParaRPr>
          </a:p>
          <a:p>
            <a:r>
              <a:rPr lang="en-IN" sz="3200" dirty="0">
                <a:solidFill>
                  <a:schemeClr val="bg1"/>
                </a:solidFill>
              </a:rPr>
              <a:t>Rishabh Chakraborty            2105817</a:t>
            </a:r>
            <a:endParaRPr lang="en-IN" sz="3200" dirty="0">
              <a:solidFill>
                <a:schemeClr val="bg1"/>
              </a:solidFill>
            </a:endParaRPr>
          </a:p>
          <a:p>
            <a:r>
              <a:rPr lang="en-IN" sz="3200" dirty="0" err="1">
                <a:solidFill>
                  <a:schemeClr val="bg1"/>
                </a:solidFill>
              </a:rPr>
              <a:t>Saumy</a:t>
            </a:r>
            <a:r>
              <a:rPr lang="en-IN" sz="3200" dirty="0">
                <a:solidFill>
                  <a:schemeClr val="bg1"/>
                </a:solidFill>
              </a:rPr>
              <a:t>                                      2105825</a:t>
            </a:r>
            <a:endParaRPr lang="en-IN" sz="3200" dirty="0">
              <a:solidFill>
                <a:schemeClr val="bg1"/>
              </a:solidFill>
            </a:endParaRPr>
          </a:p>
          <a:p>
            <a:r>
              <a:rPr lang="en-IN" sz="3200" dirty="0">
                <a:solidFill>
                  <a:schemeClr val="bg1"/>
                </a:solidFill>
              </a:rPr>
              <a:t>Ritika Singh                             2105819</a:t>
            </a:r>
            <a:endParaRPr lang="en-IN" sz="3200" dirty="0">
              <a:solidFill>
                <a:schemeClr val="bg1"/>
              </a:solidFill>
            </a:endParaRPr>
          </a:p>
          <a:p>
            <a:r>
              <a:rPr lang="en-IN" sz="3200" dirty="0">
                <a:solidFill>
                  <a:schemeClr val="bg1"/>
                </a:solidFill>
              </a:rPr>
              <a:t>Harsh Dubey                           2105797</a:t>
            </a:r>
            <a:endParaRPr lang="en-IN" sz="3200" dirty="0">
              <a:solidFill>
                <a:schemeClr val="bg1"/>
              </a:solidFill>
            </a:endParaRPr>
          </a:p>
          <a:p>
            <a:r>
              <a:rPr lang="en-IN" sz="3200" dirty="0">
                <a:solidFill>
                  <a:schemeClr val="bg1"/>
                </a:solidFill>
              </a:rPr>
              <a:t>Supratim Bhattacharjee        2105839</a:t>
            </a:r>
            <a:endParaRPr lang="en-IN" sz="3200" dirty="0">
              <a:solidFill>
                <a:schemeClr val="bg1"/>
              </a:solidFill>
            </a:endParaRPr>
          </a:p>
          <a:p>
            <a:r>
              <a:rPr lang="en-IN" sz="3200" dirty="0">
                <a:solidFill>
                  <a:schemeClr val="bg1"/>
                </a:solidFill>
              </a:rPr>
              <a:t>Soham Patra                            2105831  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Freeform 6"/>
          <p:cNvSpPr/>
          <p:nvPr/>
        </p:nvSpPr>
        <p:spPr>
          <a:xfrm>
            <a:off x="9324044" y="2821558"/>
            <a:ext cx="8267143" cy="5911007"/>
          </a:xfrm>
          <a:custGeom>
            <a:avLst/>
            <a:gdLst/>
            <a:ahLst/>
            <a:cxnLst/>
            <a:rect l="l" t="t" r="r" b="b"/>
            <a:pathLst>
              <a:path w="8267143" h="5911007">
                <a:moveTo>
                  <a:pt x="0" y="0"/>
                </a:moveTo>
                <a:lnTo>
                  <a:pt x="8267143" y="0"/>
                </a:lnTo>
                <a:lnTo>
                  <a:pt x="8267143" y="5911007"/>
                </a:lnTo>
                <a:lnTo>
                  <a:pt x="0" y="591100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018878" y="762446"/>
            <a:ext cx="8543964" cy="855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85"/>
              </a:lnSpc>
            </a:pPr>
            <a:r>
              <a:rPr lang="en-US" sz="5375">
                <a:solidFill>
                  <a:srgbClr val="FFD9BE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rPr>
              <a:t>Training the Algorithm</a:t>
            </a:r>
            <a:endParaRPr lang="en-US" sz="5375">
              <a:solidFill>
                <a:srgbClr val="FFD9BE"/>
              </a:solidFill>
              <a:latin typeface="Quattrocento" panose="02020502030000000404"/>
              <a:ea typeface="Quattrocento" panose="02020502030000000404"/>
              <a:cs typeface="Quattrocento" panose="02020502030000000404"/>
              <a:sym typeface="Quattrocento" panose="02020502030000000404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028700" y="2688985"/>
            <a:ext cx="7354341" cy="1533971"/>
            <a:chOff x="0" y="0"/>
            <a:chExt cx="9805788" cy="2045295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4566840" cy="5992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10"/>
                </a:lnSpc>
              </a:pPr>
              <a:r>
                <a:rPr lang="en-US" sz="2685">
                  <a:solidFill>
                    <a:srgbClr val="F9EEE7"/>
                  </a:solidFill>
                  <a:latin typeface="Quattrocento" panose="02020502030000000404"/>
                  <a:ea typeface="Quattrocento" panose="02020502030000000404"/>
                  <a:cs typeface="Quattrocento" panose="02020502030000000404"/>
                  <a:sym typeface="Quattrocento" panose="02020502030000000404"/>
                </a:rPr>
                <a:t>Data Gathering</a:t>
              </a:r>
              <a:endParaRPr lang="en-US" sz="2685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08223"/>
              <a:ext cx="9805788" cy="1337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25"/>
                </a:lnSpc>
              </a:pPr>
              <a:r>
                <a:rPr lang="en-US" sz="2250">
                  <a:solidFill>
                    <a:srgbClr val="F9EEE7"/>
                  </a:solidFill>
                  <a:latin typeface="Quattrocento" panose="02020502030000000404"/>
                  <a:ea typeface="Quattrocento" panose="02020502030000000404"/>
                  <a:cs typeface="Quattrocento" panose="02020502030000000404"/>
                  <a:sym typeface="Quattrocento" panose="02020502030000000404"/>
                </a:rPr>
                <a:t>Collect a diverse dataset of employee facial images for training the recognition model.</a:t>
              </a:r>
              <a:endParaRPr lang="en-US" sz="2250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4848721"/>
            <a:ext cx="7354341" cy="1856680"/>
            <a:chOff x="0" y="0"/>
            <a:chExt cx="9805788" cy="2475573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4566840" cy="5992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10"/>
                </a:lnSpc>
              </a:pPr>
              <a:r>
                <a:rPr lang="en-US" sz="2685">
                  <a:solidFill>
                    <a:srgbClr val="F9EEE7"/>
                  </a:solidFill>
                  <a:latin typeface="Quattrocento" panose="02020502030000000404"/>
                  <a:ea typeface="Quattrocento" panose="02020502030000000404"/>
                  <a:cs typeface="Quattrocento" panose="02020502030000000404"/>
                  <a:sym typeface="Quattrocento" panose="02020502030000000404"/>
                </a:rPr>
                <a:t>Model Selection</a:t>
              </a:r>
              <a:endParaRPr lang="en-US" sz="2685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708223"/>
              <a:ext cx="9805788" cy="1767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25"/>
                </a:lnSpc>
              </a:pPr>
              <a:r>
                <a:rPr lang="en-US" sz="2250">
                  <a:solidFill>
                    <a:srgbClr val="F9EEE7"/>
                  </a:solidFill>
                  <a:latin typeface="Quattrocento" panose="02020502030000000404"/>
                  <a:ea typeface="Quattrocento" panose="02020502030000000404"/>
                  <a:cs typeface="Quattrocento" panose="02020502030000000404"/>
                  <a:sym typeface="Quattrocento" panose="02020502030000000404"/>
                </a:rPr>
                <a:t>Choose an appropriate machine learning</a:t>
              </a:r>
              <a:endParaRPr lang="en-US" sz="2250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endParaRPr>
            </a:p>
            <a:p>
              <a:pPr algn="l">
                <a:lnSpc>
                  <a:spcPts val="3625"/>
                </a:lnSpc>
              </a:pPr>
              <a:r>
                <a:rPr lang="en-US" sz="2250">
                  <a:solidFill>
                    <a:srgbClr val="F9EEE7"/>
                  </a:solidFill>
                  <a:latin typeface="Quattrocento" panose="02020502030000000404"/>
                  <a:ea typeface="Quattrocento" panose="02020502030000000404"/>
                  <a:cs typeface="Quattrocento" panose="02020502030000000404"/>
                  <a:sym typeface="Quattrocento" panose="02020502030000000404"/>
                </a:rPr>
                <a:t>algorithm, such as Local Binary Patterns (LBP)</a:t>
              </a:r>
              <a:endParaRPr lang="en-US" sz="2250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endParaRPr>
            </a:p>
            <a:p>
              <a:pPr algn="l">
                <a:lnSpc>
                  <a:spcPts val="3625"/>
                </a:lnSpc>
              </a:pPr>
              <a:r>
                <a:rPr lang="en-US" sz="2250">
                  <a:solidFill>
                    <a:srgbClr val="F9EEE7"/>
                  </a:solidFill>
                  <a:latin typeface="Quattrocento" panose="02020502030000000404"/>
                  <a:ea typeface="Quattrocento" panose="02020502030000000404"/>
                  <a:cs typeface="Quattrocento" panose="02020502030000000404"/>
                  <a:sym typeface="Quattrocento" panose="02020502030000000404"/>
                </a:rPr>
                <a:t> to train the face recognition model.</a:t>
              </a:r>
              <a:endParaRPr lang="en-US" sz="2250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7635628"/>
            <a:ext cx="7354341" cy="1622672"/>
            <a:chOff x="0" y="0"/>
            <a:chExt cx="9805788" cy="2163563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28575"/>
              <a:ext cx="4566840" cy="5992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10"/>
                </a:lnSpc>
              </a:pPr>
              <a:r>
                <a:rPr lang="en-US" sz="2685">
                  <a:solidFill>
                    <a:srgbClr val="F9EEE7"/>
                  </a:solidFill>
                  <a:latin typeface="Quattrocento" panose="02020502030000000404"/>
                  <a:ea typeface="Quattrocento" panose="02020502030000000404"/>
                  <a:cs typeface="Quattrocento" panose="02020502030000000404"/>
                  <a:sym typeface="Quattrocento" panose="02020502030000000404"/>
                </a:rPr>
                <a:t>Model Training</a:t>
              </a:r>
              <a:endParaRPr lang="en-US" sz="2685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26492"/>
              <a:ext cx="9805788" cy="1337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25"/>
                </a:lnSpc>
              </a:pPr>
              <a:r>
                <a:rPr lang="en-US" sz="2250">
                  <a:solidFill>
                    <a:srgbClr val="F9EEE7"/>
                  </a:solidFill>
                  <a:latin typeface="Quattrocento" panose="02020502030000000404"/>
                  <a:ea typeface="Quattrocento" panose="02020502030000000404"/>
                  <a:cs typeface="Quattrocento" panose="02020502030000000404"/>
                  <a:sym typeface="Quattrocento" panose="02020502030000000404"/>
                </a:rPr>
                <a:t>Use the gathered dataset to train the selected algorithm to accurately identify employees.</a:t>
              </a:r>
              <a:endParaRPr lang="en-US" sz="2250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620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18878" y="762446"/>
            <a:ext cx="8543964" cy="855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85"/>
              </a:lnSpc>
            </a:pPr>
            <a:r>
              <a:rPr lang="en-US" sz="5375" dirty="0">
                <a:solidFill>
                  <a:srgbClr val="FFD9BE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rPr>
              <a:t>EigenFaces Algorithm</a:t>
            </a:r>
            <a:endParaRPr lang="en-US" sz="5375" dirty="0">
              <a:solidFill>
                <a:srgbClr val="FFD9BE"/>
              </a:solidFill>
              <a:latin typeface="Quattrocento" panose="02020502030000000404"/>
              <a:ea typeface="Quattrocento" panose="02020502030000000404"/>
              <a:cs typeface="Quattrocento" panose="02020502030000000404"/>
              <a:sym typeface="Quattrocento" panose="02020502030000000404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228600" y="2667554"/>
            <a:ext cx="8154441" cy="1801401"/>
            <a:chOff x="-1066800" y="-28575"/>
            <a:chExt cx="10872588" cy="1522513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4566840" cy="5524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10"/>
                </a:lnSpc>
              </a:pPr>
              <a:endParaRPr lang="en-US" sz="2685" dirty="0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1066800" y="708222"/>
              <a:ext cx="10872588" cy="7857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25"/>
                </a:lnSpc>
              </a:pPr>
              <a:r>
                <a:rPr lang="en-US" sz="2400" b="0" i="0" dirty="0">
                  <a:solidFill>
                    <a:schemeClr val="bg1"/>
                  </a:solidFill>
                  <a:effectLst/>
                  <a:latin typeface="Google Sans"/>
                </a:rPr>
                <a:t> </a:t>
              </a:r>
              <a:r>
                <a:rPr lang="en-US" sz="2400" dirty="0">
                  <a:solidFill>
                    <a:schemeClr val="bg1"/>
                  </a:solidFill>
                </a:rPr>
                <a:t>a computer science method for recognizing faces by extracting and representing a person's most important facial features</a:t>
              </a:r>
              <a:r>
                <a:rPr lang="en-US" sz="2400" b="0" i="0" dirty="0">
                  <a:solidFill>
                    <a:schemeClr val="bg1"/>
                  </a:solidFill>
                  <a:effectLst/>
                  <a:latin typeface="Google Sans"/>
                </a:rPr>
                <a:t>.</a:t>
              </a:r>
              <a:endParaRPr lang="en-US" sz="2250" dirty="0">
                <a:solidFill>
                  <a:schemeClr val="bg1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4827290"/>
            <a:ext cx="7354341" cy="980088"/>
            <a:chOff x="0" y="-28575"/>
            <a:chExt cx="9805788" cy="130678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4566840" cy="5524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10"/>
                </a:lnSpc>
              </a:pPr>
              <a:endParaRPr lang="en-US" sz="2685" dirty="0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708224"/>
              <a:ext cx="9805788" cy="569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25"/>
                </a:lnSpc>
              </a:pPr>
              <a:endParaRPr lang="en-US" sz="2250" dirty="0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7614197"/>
            <a:ext cx="7354341" cy="1068789"/>
            <a:chOff x="0" y="-28575"/>
            <a:chExt cx="9805788" cy="1425052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28575"/>
              <a:ext cx="4566840" cy="5524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10"/>
                </a:lnSpc>
              </a:pPr>
              <a:endParaRPr lang="en-US" sz="2685" dirty="0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26492"/>
              <a:ext cx="9805788" cy="569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25"/>
                </a:lnSpc>
              </a:pPr>
              <a:endParaRPr lang="en-US" sz="2250" dirty="0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endParaRPr>
            </a:p>
          </p:txBody>
        </p:sp>
      </p:grpSp>
      <p:pic>
        <p:nvPicPr>
          <p:cNvPr id="2050" name="Picture 2" descr="Explanation] Face Recognition using Eigenfaces – Lipman's Artificial  Intelligence Directory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9441" y="2171700"/>
            <a:ext cx="6552159" cy="439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620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578287" y="1000125"/>
            <a:ext cx="8001092" cy="8622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dirty="0">
                <a:solidFill>
                  <a:srgbClr val="FFD9BE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rPr>
              <a:t>Fisher faces Algorithm</a:t>
            </a:r>
            <a:endParaRPr lang="en-US" sz="5500" dirty="0">
              <a:solidFill>
                <a:srgbClr val="FFD9BE"/>
              </a:solidFill>
              <a:latin typeface="Quattrocento" panose="02020502030000000404"/>
              <a:ea typeface="Quattrocento" panose="02020502030000000404"/>
              <a:cs typeface="Quattrocento" panose="02020502030000000404"/>
              <a:sym typeface="Quattrocento" panose="020205020300000004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848601" y="3647926"/>
            <a:ext cx="10134600" cy="961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400" b="0" i="0" dirty="0">
                <a:solidFill>
                  <a:schemeClr val="bg1"/>
                </a:solidFill>
                <a:effectLst/>
                <a:latin typeface="Google Sans"/>
              </a:rPr>
              <a:t> </a:t>
            </a:r>
            <a:r>
              <a:rPr lang="en-US" sz="2400" dirty="0">
                <a:solidFill>
                  <a:schemeClr val="bg1"/>
                </a:solidFill>
              </a:rPr>
              <a:t>uses Principal Component Analysis (PCA) and Linear Discriminant Analysis (LDA) to reduce the dimension of face space and extract image features</a:t>
            </a:r>
            <a:endParaRPr lang="en-US" sz="2310" dirty="0">
              <a:solidFill>
                <a:schemeClr val="bg1"/>
              </a:solidFill>
              <a:latin typeface="Quattrocento" panose="02020502030000000404"/>
              <a:ea typeface="Quattrocento" panose="02020502030000000404"/>
              <a:cs typeface="Quattrocento" panose="02020502030000000404"/>
              <a:sym typeface="Quattrocento" panose="02020502030000000404"/>
            </a:endParaRPr>
          </a:p>
        </p:txBody>
      </p:sp>
      <p:pic>
        <p:nvPicPr>
          <p:cNvPr id="1026" name="Picture 2" descr="Face Recognition using Fisherface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781299"/>
            <a:ext cx="7391402" cy="363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85799" y="800100"/>
            <a:ext cx="9657755" cy="7269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10"/>
              </a:lnSpc>
            </a:pPr>
            <a:r>
              <a:rPr lang="en-US" sz="4685" dirty="0">
                <a:solidFill>
                  <a:srgbClr val="FFD9BE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rPr>
              <a:t>Comparison From Other Algorithm</a:t>
            </a:r>
            <a:endParaRPr lang="en-US" sz="4685" dirty="0">
              <a:solidFill>
                <a:srgbClr val="FFD9BE"/>
              </a:solidFill>
              <a:latin typeface="Quattrocento" panose="02020502030000000404"/>
              <a:ea typeface="Quattrocento" panose="02020502030000000404"/>
              <a:cs typeface="Quattrocento" panose="02020502030000000404"/>
              <a:sym typeface="Quattrocento" panose="02020502030000000404"/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2590800" y="2327194"/>
          <a:ext cx="12649200" cy="5923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2300"/>
                <a:gridCol w="3162300"/>
                <a:gridCol w="3162300"/>
                <a:gridCol w="3162300"/>
              </a:tblGrid>
              <a:tr h="740498">
                <a:tc>
                  <a:txBody>
                    <a:bodyPr/>
                    <a:lstStyle/>
                    <a:p>
                      <a:r>
                        <a:rPr lang="en-IN" dirty="0"/>
                        <a:t>Feature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Eigenfaces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Fisher faces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LBPH</a:t>
                      </a:r>
                      <a:endParaRPr lang="en-IN" dirty="0"/>
                    </a:p>
                  </a:txBody>
                  <a:tcPr/>
                </a:tc>
              </a:tr>
              <a:tr h="740498">
                <a:tc>
                  <a:txBody>
                    <a:bodyPr/>
                    <a:lstStyle/>
                    <a:p>
                      <a:r>
                        <a:rPr lang="en-IN" dirty="0"/>
                        <a:t>Robustness to Lighting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Poor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Moderate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Excellent</a:t>
                      </a:r>
                      <a:endParaRPr lang="en-IN" dirty="0"/>
                    </a:p>
                  </a:txBody>
                  <a:tcPr/>
                </a:tc>
              </a:tr>
              <a:tr h="740498">
                <a:tc>
                  <a:txBody>
                    <a:bodyPr/>
                    <a:lstStyle/>
                    <a:p>
                      <a:r>
                        <a:rPr lang="en-IN" dirty="0"/>
                        <a:t>Handling Expressions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Limited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Moderate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Excellent</a:t>
                      </a:r>
                      <a:endParaRPr lang="en-IN" dirty="0"/>
                    </a:p>
                  </a:txBody>
                  <a:tcPr/>
                </a:tc>
              </a:tr>
              <a:tr h="740498">
                <a:tc>
                  <a:txBody>
                    <a:bodyPr/>
                    <a:lstStyle/>
                    <a:p>
                      <a:r>
                        <a:rPr lang="en-IN" dirty="0"/>
                        <a:t>Computational Efficiency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High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Moderate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High</a:t>
                      </a:r>
                      <a:endParaRPr lang="en-IN" dirty="0"/>
                    </a:p>
                  </a:txBody>
                  <a:tcPr/>
                </a:tc>
              </a:tr>
              <a:tr h="740498">
                <a:tc>
                  <a:txBody>
                    <a:bodyPr/>
                    <a:lstStyle/>
                    <a:p>
                      <a:r>
                        <a:rPr lang="en-IN" dirty="0"/>
                        <a:t>Ease of Implementation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Moderate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Complex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Easy</a:t>
                      </a:r>
                      <a:endParaRPr lang="en-IN" dirty="0"/>
                    </a:p>
                  </a:txBody>
                  <a:tcPr/>
                </a:tc>
              </a:tr>
              <a:tr h="740498">
                <a:tc>
                  <a:txBody>
                    <a:bodyPr/>
                    <a:lstStyle/>
                    <a:p>
                      <a:r>
                        <a:rPr lang="en-IN" dirty="0"/>
                        <a:t>Training Requirements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High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Moderate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Minimal</a:t>
                      </a:r>
                      <a:endParaRPr lang="en-IN" dirty="0"/>
                    </a:p>
                  </a:txBody>
                  <a:tcPr/>
                </a:tc>
              </a:tr>
              <a:tr h="740498">
                <a:tc>
                  <a:txBody>
                    <a:bodyPr/>
                    <a:lstStyle/>
                    <a:p>
                      <a:r>
                        <a:rPr lang="en-IN" dirty="0"/>
                        <a:t>Accuracy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Good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Better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Excellent</a:t>
                      </a:r>
                      <a:endParaRPr lang="en-IN" dirty="0"/>
                    </a:p>
                  </a:txBody>
                  <a:tcPr/>
                </a:tc>
              </a:tr>
              <a:tr h="740498">
                <a:tc>
                  <a:txBody>
                    <a:bodyPr/>
                    <a:lstStyle/>
                    <a:p>
                      <a:r>
                        <a:rPr lang="en-IN" dirty="0"/>
                        <a:t>Overall Suitability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Limited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Good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Excellent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47154" y="859929"/>
            <a:ext cx="12745046" cy="8622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dirty="0">
                <a:solidFill>
                  <a:srgbClr val="FFD9BE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rPr>
              <a:t>ACCURACY AND ERROR PREDICTION</a:t>
            </a:r>
            <a:endParaRPr lang="en-US" sz="5500" dirty="0">
              <a:solidFill>
                <a:srgbClr val="FFD9BE"/>
              </a:solidFill>
              <a:latin typeface="Quattrocento" panose="02020502030000000404"/>
              <a:ea typeface="Quattrocento" panose="02020502030000000404"/>
              <a:cs typeface="Quattrocento" panose="02020502030000000404"/>
              <a:sym typeface="Quattrocento" panose="02020502030000000404"/>
            </a:endParaRPr>
          </a:p>
        </p:txBody>
      </p:sp>
      <p:sp>
        <p:nvSpPr>
          <p:cNvPr id="8" name="Freeform 8" descr="preencoded.png"/>
          <p:cNvSpPr/>
          <p:nvPr/>
        </p:nvSpPr>
        <p:spPr>
          <a:xfrm>
            <a:off x="1044879" y="2546257"/>
            <a:ext cx="1496020" cy="2393751"/>
          </a:xfrm>
          <a:custGeom>
            <a:avLst/>
            <a:gdLst/>
            <a:ahLst/>
            <a:cxnLst/>
            <a:rect l="l" t="t" r="r" b="b"/>
            <a:pathLst>
              <a:path w="1496020" h="2393751">
                <a:moveTo>
                  <a:pt x="0" y="0"/>
                </a:moveTo>
                <a:lnTo>
                  <a:pt x="1496020" y="0"/>
                </a:lnTo>
                <a:lnTo>
                  <a:pt x="1496020" y="2393751"/>
                </a:lnTo>
                <a:lnTo>
                  <a:pt x="0" y="239375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42" r="-4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 descr="preencoded.png"/>
          <p:cNvSpPr/>
          <p:nvPr/>
        </p:nvSpPr>
        <p:spPr>
          <a:xfrm>
            <a:off x="1044879" y="7033320"/>
            <a:ext cx="1496020" cy="2393751"/>
          </a:xfrm>
          <a:custGeom>
            <a:avLst/>
            <a:gdLst/>
            <a:ahLst/>
            <a:cxnLst/>
            <a:rect l="l" t="t" r="r" b="b"/>
            <a:pathLst>
              <a:path w="1496020" h="2393751">
                <a:moveTo>
                  <a:pt x="0" y="0"/>
                </a:moveTo>
                <a:lnTo>
                  <a:pt x="1496020" y="0"/>
                </a:lnTo>
                <a:lnTo>
                  <a:pt x="1496020" y="2393752"/>
                </a:lnTo>
                <a:lnTo>
                  <a:pt x="0" y="2393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" r="-42"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8" name="Picture 17" descr="A black and white sign with white tex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650" y="2400300"/>
            <a:ext cx="8743950" cy="253970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650" y="7033320"/>
            <a:ext cx="8896350" cy="21487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17060" y="0"/>
            <a:ext cx="18288000" cy="10287000"/>
            <a:chOff x="-22747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-22747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r>
                <a:rPr lang="en-IN" dirty="0"/>
                <a:t>t</a:t>
              </a:r>
              <a:endParaRPr lang="en-IN" dirty="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38095" y="647552"/>
            <a:ext cx="5957292" cy="726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10"/>
              </a:lnSpc>
            </a:pPr>
            <a:r>
              <a:rPr lang="en-US" sz="4685" dirty="0">
                <a:solidFill>
                  <a:srgbClr val="FFD9BE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rPr>
              <a:t>Email System </a:t>
            </a:r>
            <a:endParaRPr lang="en-US" sz="4685" dirty="0">
              <a:solidFill>
                <a:srgbClr val="FFD9BE"/>
              </a:solidFill>
              <a:latin typeface="Quattrocento" panose="02020502030000000404"/>
              <a:ea typeface="Quattrocento" panose="02020502030000000404"/>
              <a:cs typeface="Quattrocento" panose="02020502030000000404"/>
              <a:sym typeface="Quattrocento" panose="02020502030000000404"/>
            </a:endParaRPr>
          </a:p>
        </p:txBody>
      </p:sp>
      <p:pic>
        <p:nvPicPr>
          <p:cNvPr id="18" name="Picture 17" descr="A screenshot of a comput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1943100"/>
            <a:ext cx="7922696" cy="4419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5364" y="3162300"/>
            <a:ext cx="90486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dirty="0">
                <a:solidFill>
                  <a:schemeClr val="bg1"/>
                </a:solidFill>
              </a:rPr>
              <a:t>After getting attendance report can be sent to the required email ID of the recipient with proper doc file  stating Date and Time</a:t>
            </a:r>
            <a:endParaRPr lang="en-IN" sz="2500" dirty="0">
              <a:solidFill>
                <a:schemeClr val="bg1"/>
              </a:solidFill>
            </a:endParaRPr>
          </a:p>
        </p:txBody>
      </p:sp>
      <p:pic>
        <p:nvPicPr>
          <p:cNvPr id="22" name="Picture 21" descr="A computer screen shot of tex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120" y="4686300"/>
            <a:ext cx="9559120" cy="54768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9140" y="0"/>
            <a:ext cx="18288000" cy="10287000"/>
            <a:chOff x="-22747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-22747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r>
                <a:rPr lang="en-IN" dirty="0"/>
                <a:t>t</a:t>
              </a:r>
              <a:endParaRPr lang="en-IN" dirty="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38095" y="647552"/>
            <a:ext cx="5957292" cy="726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10"/>
              </a:lnSpc>
            </a:pPr>
            <a:r>
              <a:rPr lang="en-US" sz="4685" dirty="0">
                <a:solidFill>
                  <a:srgbClr val="FFD9BE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rPr>
              <a:t>FUTURE SCOPE</a:t>
            </a:r>
            <a:endParaRPr lang="en-US" sz="4685" dirty="0">
              <a:solidFill>
                <a:srgbClr val="FFD9BE"/>
              </a:solidFill>
              <a:latin typeface="Quattrocento" panose="02020502030000000404"/>
              <a:ea typeface="Quattrocento" panose="02020502030000000404"/>
              <a:cs typeface="Quattrocento" panose="02020502030000000404"/>
              <a:sym typeface="Quattrocento" panose="02020502030000000404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8600" y="2054860"/>
            <a:ext cx="9026525" cy="47123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AutoNum type="arabicPeriod"/>
            </a:pPr>
            <a:r>
              <a:rPr lang="en-US" altLang="en-GB" sz="3600" dirty="0">
                <a:solidFill>
                  <a:schemeClr val="bg1"/>
                </a:solidFill>
              </a:rPr>
              <a:t>Contactless Verification (Post-COVID Trend)</a:t>
            </a:r>
            <a:endParaRPr lang="en-US" altLang="en-GB" sz="3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IN" sz="3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IN" sz="3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altLang="en-GB" sz="3600" dirty="0">
                <a:solidFill>
                  <a:schemeClr val="bg1"/>
                </a:solidFill>
              </a:rPr>
              <a:t>Enhanced Security and Spoofing Prevention</a:t>
            </a:r>
            <a:endParaRPr lang="en-US" altLang="en-GB" sz="3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en-GB" sz="3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en-GB" sz="3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en-GB" sz="3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altLang="en-GB" sz="3600" dirty="0">
                <a:solidFill>
                  <a:schemeClr val="bg1"/>
                </a:solidFill>
              </a:rPr>
              <a:t>Government and Enterprise Adoption</a:t>
            </a:r>
            <a:endParaRPr lang="en-US" altLang="en-GB" sz="3600" dirty="0">
              <a:solidFill>
                <a:schemeClr val="bg1"/>
              </a:solidFill>
            </a:endParaRPr>
          </a:p>
        </p:txBody>
      </p:sp>
      <p:pic>
        <p:nvPicPr>
          <p:cNvPr id="3074" name="Picture 2" descr="Facial Recognition ...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799" y="2094154"/>
            <a:ext cx="8697773" cy="457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Freeform 6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1047155" y="2606576"/>
            <a:ext cx="7040612" cy="908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FFD9BE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rPr>
              <a:t>Conclusion</a:t>
            </a:r>
            <a:endParaRPr lang="en-US" sz="5500">
              <a:solidFill>
                <a:srgbClr val="FFD9BE"/>
              </a:solidFill>
              <a:latin typeface="Quattrocento" panose="02020502030000000404"/>
              <a:ea typeface="Quattrocento" panose="02020502030000000404"/>
              <a:cs typeface="Quattrocento" panose="02020502030000000404"/>
              <a:sym typeface="Quattrocento" panose="020205020300000004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47155" y="3868639"/>
            <a:ext cx="9335691" cy="248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0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rPr>
              <a:t>The face recognition-based attendance monitoring system provides a robust and efficient solution for tracking employee attendance. By leveraging the power of machine learning and biometric identification, this system delivers a secure and convenient way to manage workplace attendance.</a:t>
            </a:r>
            <a:endParaRPr lang="en-US" sz="2310">
              <a:solidFill>
                <a:srgbClr val="F9EEE7"/>
              </a:solidFill>
              <a:latin typeface="Quattrocento" panose="02020502030000000404"/>
              <a:ea typeface="Quattrocento" panose="02020502030000000404"/>
              <a:cs typeface="Quattrocento" panose="02020502030000000404"/>
              <a:sym typeface="Quattrocento" panose="020205020300000004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Freeform 6" descr="ooooo"/>
          <p:cNvSpPr/>
          <p:nvPr/>
        </p:nvSpPr>
        <p:spPr>
          <a:xfrm>
            <a:off x="1630744" y="1960257"/>
            <a:ext cx="15026512" cy="6366485"/>
          </a:xfrm>
          <a:custGeom>
            <a:avLst/>
            <a:gdLst/>
            <a:ahLst/>
            <a:cxnLst/>
            <a:rect l="l" t="t" r="r" b="b"/>
            <a:pathLst>
              <a:path w="15026512" h="6366485">
                <a:moveTo>
                  <a:pt x="0" y="0"/>
                </a:moveTo>
                <a:lnTo>
                  <a:pt x="15026512" y="0"/>
                </a:lnTo>
                <a:lnTo>
                  <a:pt x="15026512" y="6366486"/>
                </a:lnTo>
                <a:lnTo>
                  <a:pt x="0" y="636648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3133" b="-33133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Freeform 6" descr="preencoded.png"/>
          <p:cNvSpPr/>
          <p:nvPr/>
        </p:nvSpPr>
        <p:spPr>
          <a:xfrm>
            <a:off x="1419225" y="2753360"/>
            <a:ext cx="5438775" cy="493014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7725519" y="1051620"/>
            <a:ext cx="10320259" cy="71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85"/>
              </a:lnSpc>
            </a:pPr>
            <a:r>
              <a:rPr lang="en-US" sz="4560">
                <a:solidFill>
                  <a:srgbClr val="FFD9BE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rPr>
              <a:t>Introduction to Attendance Monitoring</a:t>
            </a:r>
            <a:endParaRPr lang="en-US" sz="4560">
              <a:solidFill>
                <a:srgbClr val="FFD9BE"/>
              </a:solidFill>
              <a:latin typeface="Quattrocento" panose="02020502030000000404"/>
              <a:ea typeface="Quattrocento" panose="02020502030000000404"/>
              <a:cs typeface="Quattrocento" panose="02020502030000000404"/>
              <a:sym typeface="Quattrocento" panose="02020502030000000404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8083004" y="2909888"/>
            <a:ext cx="28575" cy="6296769"/>
            <a:chOff x="0" y="0"/>
            <a:chExt cx="38100" cy="83956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8100" cy="8395716"/>
            </a:xfrm>
            <a:custGeom>
              <a:avLst/>
              <a:gdLst/>
              <a:ahLst/>
              <a:cxnLst/>
              <a:rect l="l" t="t" r="r" b="b"/>
              <a:pathLst>
                <a:path w="38100" h="8395716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8376666"/>
                  </a:lnTo>
                  <a:cubicBezTo>
                    <a:pt x="38100" y="8387207"/>
                    <a:pt x="29591" y="8395716"/>
                    <a:pt x="19050" y="8395716"/>
                  </a:cubicBezTo>
                  <a:cubicBezTo>
                    <a:pt x="8509" y="8395716"/>
                    <a:pt x="0" y="8387207"/>
                    <a:pt x="0" y="8376666"/>
                  </a:cubicBezTo>
                  <a:close/>
                </a:path>
              </a:pathLst>
            </a:custGeom>
            <a:solidFill>
              <a:srgbClr val="4A6B6A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347546" y="3453110"/>
            <a:ext cx="867519" cy="28575"/>
            <a:chOff x="0" y="0"/>
            <a:chExt cx="1156692" cy="38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56716" cy="38100"/>
            </a:xfrm>
            <a:custGeom>
              <a:avLst/>
              <a:gdLst/>
              <a:ahLst/>
              <a:cxnLst/>
              <a:rect l="l" t="t" r="r" b="b"/>
              <a:pathLst>
                <a:path w="1156716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137666" y="0"/>
                  </a:lnTo>
                  <a:cubicBezTo>
                    <a:pt x="1148207" y="0"/>
                    <a:pt x="1156716" y="8509"/>
                    <a:pt x="1156716" y="19050"/>
                  </a:cubicBezTo>
                  <a:cubicBezTo>
                    <a:pt x="1156716" y="29591"/>
                    <a:pt x="1148207" y="38100"/>
                    <a:pt x="113766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4A6B6A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818462" y="3188642"/>
            <a:ext cx="557659" cy="557659"/>
            <a:chOff x="0" y="0"/>
            <a:chExt cx="743545" cy="74354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43458" cy="743458"/>
            </a:xfrm>
            <a:custGeom>
              <a:avLst/>
              <a:gdLst/>
              <a:ahLst/>
              <a:cxnLst/>
              <a:rect l="l" t="t" r="r" b="b"/>
              <a:pathLst>
                <a:path w="743458" h="743458">
                  <a:moveTo>
                    <a:pt x="0" y="49530"/>
                  </a:moveTo>
                  <a:cubicBezTo>
                    <a:pt x="0" y="22225"/>
                    <a:pt x="22225" y="0"/>
                    <a:pt x="49530" y="0"/>
                  </a:cubicBezTo>
                  <a:lnTo>
                    <a:pt x="693928" y="0"/>
                  </a:lnTo>
                  <a:cubicBezTo>
                    <a:pt x="721360" y="0"/>
                    <a:pt x="743458" y="22225"/>
                    <a:pt x="743458" y="49530"/>
                  </a:cubicBezTo>
                  <a:lnTo>
                    <a:pt x="743458" y="693928"/>
                  </a:lnTo>
                  <a:cubicBezTo>
                    <a:pt x="743458" y="721360"/>
                    <a:pt x="721233" y="743458"/>
                    <a:pt x="693928" y="743458"/>
                  </a:cubicBezTo>
                  <a:lnTo>
                    <a:pt x="49530" y="743458"/>
                  </a:lnTo>
                  <a:cubicBezTo>
                    <a:pt x="22098" y="743458"/>
                    <a:pt x="0" y="721233"/>
                    <a:pt x="0" y="693928"/>
                  </a:cubicBezTo>
                  <a:close/>
                </a:path>
              </a:pathLst>
            </a:custGeom>
            <a:solidFill>
              <a:srgbClr val="315251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8035305" y="3340150"/>
            <a:ext cx="123825" cy="30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750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rPr>
              <a:t>1</a:t>
            </a:r>
            <a:endParaRPr lang="en-US" sz="2750">
              <a:solidFill>
                <a:srgbClr val="F9EEE7"/>
              </a:solidFill>
              <a:latin typeface="Quattrocento" panose="02020502030000000404"/>
              <a:ea typeface="Quattrocento" panose="02020502030000000404"/>
              <a:cs typeface="Quattrocento" panose="02020502030000000404"/>
              <a:sym typeface="Quattrocento" panose="020205020300000004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460558" y="3138636"/>
            <a:ext cx="2916139" cy="383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2250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rPr>
              <a:t>Manual Methods</a:t>
            </a:r>
            <a:endParaRPr lang="en-US" sz="2250">
              <a:solidFill>
                <a:srgbClr val="F9EEE7"/>
              </a:solidFill>
              <a:latin typeface="Quattrocento" panose="02020502030000000404"/>
              <a:ea typeface="Quattrocento" panose="02020502030000000404"/>
              <a:cs typeface="Quattrocento" panose="02020502030000000404"/>
              <a:sym typeface="Quattrocento" panose="020205020300000004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460558" y="3594498"/>
            <a:ext cx="7959924" cy="1265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0"/>
              </a:lnSpc>
            </a:pPr>
            <a:r>
              <a:rPr lang="en-US" sz="1935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rPr>
              <a:t>Traditional attendance systems relied on paper sign-in sheets or mechanical time clocks. These methods were prone to errors and time-consuming.</a:t>
            </a:r>
            <a:endParaRPr lang="en-US" sz="1935">
              <a:solidFill>
                <a:srgbClr val="F9EEE7"/>
              </a:solidFill>
              <a:latin typeface="Quattrocento" panose="02020502030000000404"/>
              <a:ea typeface="Quattrocento" panose="02020502030000000404"/>
              <a:cs typeface="Quattrocento" panose="02020502030000000404"/>
              <a:sym typeface="Quattrocento" panose="02020502030000000404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8347546" y="5898951"/>
            <a:ext cx="867519" cy="28575"/>
            <a:chOff x="0" y="0"/>
            <a:chExt cx="1156692" cy="381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56716" cy="38100"/>
            </a:xfrm>
            <a:custGeom>
              <a:avLst/>
              <a:gdLst/>
              <a:ahLst/>
              <a:cxnLst/>
              <a:rect l="l" t="t" r="r" b="b"/>
              <a:pathLst>
                <a:path w="1156716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137666" y="0"/>
                  </a:lnTo>
                  <a:cubicBezTo>
                    <a:pt x="1148207" y="0"/>
                    <a:pt x="1156716" y="8509"/>
                    <a:pt x="1156716" y="19050"/>
                  </a:cubicBezTo>
                  <a:cubicBezTo>
                    <a:pt x="1156716" y="29591"/>
                    <a:pt x="1148207" y="38100"/>
                    <a:pt x="113766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4A6B6A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818462" y="5634484"/>
            <a:ext cx="557659" cy="557659"/>
            <a:chOff x="0" y="0"/>
            <a:chExt cx="743545" cy="74354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43458" cy="743458"/>
            </a:xfrm>
            <a:custGeom>
              <a:avLst/>
              <a:gdLst/>
              <a:ahLst/>
              <a:cxnLst/>
              <a:rect l="l" t="t" r="r" b="b"/>
              <a:pathLst>
                <a:path w="743458" h="743458">
                  <a:moveTo>
                    <a:pt x="0" y="49530"/>
                  </a:moveTo>
                  <a:cubicBezTo>
                    <a:pt x="0" y="22225"/>
                    <a:pt x="22225" y="0"/>
                    <a:pt x="49530" y="0"/>
                  </a:cubicBezTo>
                  <a:lnTo>
                    <a:pt x="693928" y="0"/>
                  </a:lnTo>
                  <a:cubicBezTo>
                    <a:pt x="721360" y="0"/>
                    <a:pt x="743458" y="22225"/>
                    <a:pt x="743458" y="49530"/>
                  </a:cubicBezTo>
                  <a:lnTo>
                    <a:pt x="743458" y="693928"/>
                  </a:lnTo>
                  <a:cubicBezTo>
                    <a:pt x="743458" y="721360"/>
                    <a:pt x="721233" y="743458"/>
                    <a:pt x="693928" y="743458"/>
                  </a:cubicBezTo>
                  <a:lnTo>
                    <a:pt x="49530" y="743458"/>
                  </a:lnTo>
                  <a:cubicBezTo>
                    <a:pt x="22098" y="743458"/>
                    <a:pt x="0" y="721233"/>
                    <a:pt x="0" y="693928"/>
                  </a:cubicBezTo>
                  <a:close/>
                </a:path>
              </a:pathLst>
            </a:custGeom>
            <a:solidFill>
              <a:srgbClr val="315251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8003456" y="5785991"/>
            <a:ext cx="187524" cy="30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750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rPr>
              <a:t>2</a:t>
            </a:r>
            <a:endParaRPr lang="en-US" sz="2750">
              <a:solidFill>
                <a:srgbClr val="F9EEE7"/>
              </a:solidFill>
              <a:latin typeface="Quattrocento" panose="02020502030000000404"/>
              <a:ea typeface="Quattrocento" panose="02020502030000000404"/>
              <a:cs typeface="Quattrocento" panose="02020502030000000404"/>
              <a:sym typeface="Quattrocento" panose="02020502030000000404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460558" y="5584477"/>
            <a:ext cx="2916139" cy="383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2250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rPr>
              <a:t>Digital Evolution</a:t>
            </a:r>
            <a:endParaRPr lang="en-US" sz="2250">
              <a:solidFill>
                <a:srgbClr val="F9EEE7"/>
              </a:solidFill>
              <a:latin typeface="Quattrocento" panose="02020502030000000404"/>
              <a:ea typeface="Quattrocento" panose="02020502030000000404"/>
              <a:cs typeface="Quattrocento" panose="02020502030000000404"/>
              <a:sym typeface="Quattrocento" panose="02020502030000000404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460558" y="6040339"/>
            <a:ext cx="7959924" cy="869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0"/>
              </a:lnSpc>
            </a:pPr>
            <a:r>
              <a:rPr lang="en-US" sz="1935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rPr>
              <a:t>The advent of digital systems introduced card-based and biometric solutions. These improved accuracy but still had limitations.</a:t>
            </a:r>
            <a:endParaRPr lang="en-US" sz="1935">
              <a:solidFill>
                <a:srgbClr val="F9EEE7"/>
              </a:solidFill>
              <a:latin typeface="Quattrocento" panose="02020502030000000404"/>
              <a:ea typeface="Quattrocento" panose="02020502030000000404"/>
              <a:cs typeface="Quattrocento" panose="02020502030000000404"/>
              <a:sym typeface="Quattrocento" panose="02020502030000000404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8347546" y="7948315"/>
            <a:ext cx="867519" cy="28575"/>
            <a:chOff x="0" y="0"/>
            <a:chExt cx="1156692" cy="381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56716" cy="38100"/>
            </a:xfrm>
            <a:custGeom>
              <a:avLst/>
              <a:gdLst/>
              <a:ahLst/>
              <a:cxnLst/>
              <a:rect l="l" t="t" r="r" b="b"/>
              <a:pathLst>
                <a:path w="1156716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137666" y="0"/>
                  </a:lnTo>
                  <a:cubicBezTo>
                    <a:pt x="1148207" y="0"/>
                    <a:pt x="1156716" y="8509"/>
                    <a:pt x="1156716" y="19050"/>
                  </a:cubicBezTo>
                  <a:cubicBezTo>
                    <a:pt x="1156716" y="29591"/>
                    <a:pt x="1148207" y="38100"/>
                    <a:pt x="113766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4A6B6A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818462" y="7683847"/>
            <a:ext cx="557659" cy="557659"/>
            <a:chOff x="0" y="0"/>
            <a:chExt cx="743545" cy="74354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43458" cy="743458"/>
            </a:xfrm>
            <a:custGeom>
              <a:avLst/>
              <a:gdLst/>
              <a:ahLst/>
              <a:cxnLst/>
              <a:rect l="l" t="t" r="r" b="b"/>
              <a:pathLst>
                <a:path w="743458" h="743458">
                  <a:moveTo>
                    <a:pt x="0" y="49530"/>
                  </a:moveTo>
                  <a:cubicBezTo>
                    <a:pt x="0" y="22225"/>
                    <a:pt x="22225" y="0"/>
                    <a:pt x="49530" y="0"/>
                  </a:cubicBezTo>
                  <a:lnTo>
                    <a:pt x="693928" y="0"/>
                  </a:lnTo>
                  <a:cubicBezTo>
                    <a:pt x="721360" y="0"/>
                    <a:pt x="743458" y="22225"/>
                    <a:pt x="743458" y="49530"/>
                  </a:cubicBezTo>
                  <a:lnTo>
                    <a:pt x="743458" y="693928"/>
                  </a:lnTo>
                  <a:cubicBezTo>
                    <a:pt x="743458" y="721360"/>
                    <a:pt x="721233" y="743458"/>
                    <a:pt x="693928" y="743458"/>
                  </a:cubicBezTo>
                  <a:lnTo>
                    <a:pt x="49530" y="743458"/>
                  </a:lnTo>
                  <a:cubicBezTo>
                    <a:pt x="22098" y="743458"/>
                    <a:pt x="0" y="721233"/>
                    <a:pt x="0" y="693928"/>
                  </a:cubicBezTo>
                  <a:close/>
                </a:path>
              </a:pathLst>
            </a:custGeom>
            <a:solidFill>
              <a:srgbClr val="315251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8002116" y="7835354"/>
            <a:ext cx="190351" cy="30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750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rPr>
              <a:t>3</a:t>
            </a:r>
            <a:endParaRPr lang="en-US" sz="2750">
              <a:solidFill>
                <a:srgbClr val="F9EEE7"/>
              </a:solidFill>
              <a:latin typeface="Quattrocento" panose="02020502030000000404"/>
              <a:ea typeface="Quattrocento" panose="02020502030000000404"/>
              <a:cs typeface="Quattrocento" panose="02020502030000000404"/>
              <a:sym typeface="Quattrocento" panose="02020502030000000404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460558" y="7633841"/>
            <a:ext cx="2916139" cy="383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2250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rPr>
              <a:t>Face Recognition Era</a:t>
            </a:r>
            <a:endParaRPr lang="en-US" sz="2250">
              <a:solidFill>
                <a:srgbClr val="F9EEE7"/>
              </a:solidFill>
              <a:latin typeface="Quattrocento" panose="02020502030000000404"/>
              <a:ea typeface="Quattrocento" panose="02020502030000000404"/>
              <a:cs typeface="Quattrocento" panose="02020502030000000404"/>
              <a:sym typeface="Quattrocento" panose="02020502030000000404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9460558" y="8089701"/>
            <a:ext cx="7959924" cy="869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0"/>
              </a:lnSpc>
            </a:pPr>
            <a:r>
              <a:rPr lang="en-US" sz="1935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rPr>
              <a:t>Modern face recognition technology offers unparalleled accuracy and convenience. It eliminates the need for physical contact or cards.</a:t>
            </a:r>
            <a:endParaRPr lang="en-US" sz="1935">
              <a:solidFill>
                <a:srgbClr val="F9EEE7"/>
              </a:solidFill>
              <a:latin typeface="Quattrocento" panose="02020502030000000404"/>
              <a:ea typeface="Quattrocento" panose="02020502030000000404"/>
              <a:cs typeface="Quattrocento" panose="02020502030000000404"/>
              <a:sym typeface="Quattrocento" panose="02020502030000000404"/>
            </a:endParaRPr>
          </a:p>
        </p:txBody>
      </p:sp>
      <p:grpSp>
        <p:nvGrpSpPr>
          <p:cNvPr id="31" name="Group 31"/>
          <p:cNvGrpSpPr/>
          <p:nvPr/>
        </p:nvGrpSpPr>
        <p:grpSpPr>
          <a:xfrm>
            <a:off x="1128042" y="4828134"/>
            <a:ext cx="654992" cy="654993"/>
            <a:chOff x="0" y="0"/>
            <a:chExt cx="873323" cy="87332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73252" cy="873379"/>
            </a:xfrm>
            <a:custGeom>
              <a:avLst/>
              <a:gdLst/>
              <a:ahLst/>
              <a:cxnLst/>
              <a:rect l="l" t="t" r="r" b="b"/>
              <a:pathLst>
                <a:path w="873252" h="873379">
                  <a:moveTo>
                    <a:pt x="0" y="58166"/>
                  </a:moveTo>
                  <a:cubicBezTo>
                    <a:pt x="0" y="26035"/>
                    <a:pt x="26035" y="0"/>
                    <a:pt x="58166" y="0"/>
                  </a:cubicBezTo>
                  <a:lnTo>
                    <a:pt x="815086" y="0"/>
                  </a:lnTo>
                  <a:cubicBezTo>
                    <a:pt x="847217" y="0"/>
                    <a:pt x="873252" y="26035"/>
                    <a:pt x="873252" y="58166"/>
                  </a:cubicBezTo>
                  <a:lnTo>
                    <a:pt x="873252" y="815086"/>
                  </a:lnTo>
                  <a:cubicBezTo>
                    <a:pt x="873252" y="847217"/>
                    <a:pt x="847217" y="873252"/>
                    <a:pt x="815086" y="873252"/>
                  </a:cubicBezTo>
                  <a:lnTo>
                    <a:pt x="58166" y="873252"/>
                  </a:lnTo>
                  <a:cubicBezTo>
                    <a:pt x="26035" y="873379"/>
                    <a:pt x="0" y="847217"/>
                    <a:pt x="0" y="815086"/>
                  </a:cubicBezTo>
                  <a:close/>
                </a:path>
              </a:pathLst>
            </a:custGeom>
            <a:solidFill>
              <a:srgbClr val="315251"/>
            </a:solid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410207" y="278755"/>
            <a:ext cx="5770960" cy="749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5"/>
              </a:lnSpc>
            </a:pPr>
            <a:r>
              <a:rPr lang="en-US" sz="4500">
                <a:solidFill>
                  <a:srgbClr val="FFD9BE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rPr>
              <a:t>Flow Chart</a:t>
            </a:r>
            <a:endParaRPr lang="en-US" sz="4500">
              <a:solidFill>
                <a:srgbClr val="FFD9BE"/>
              </a:solidFill>
              <a:latin typeface="Quattrocento" panose="02020502030000000404"/>
              <a:ea typeface="Quattrocento" panose="02020502030000000404"/>
              <a:cs typeface="Quattrocento" panose="02020502030000000404"/>
              <a:sym typeface="Quattrocento" panose="02020502030000000404"/>
            </a:endParaRPr>
          </a:p>
        </p:txBody>
      </p:sp>
      <p:sp>
        <p:nvSpPr>
          <p:cNvPr id="7" name="Freeform 7" descr="preencoded.png"/>
          <p:cNvSpPr/>
          <p:nvPr/>
        </p:nvSpPr>
        <p:spPr>
          <a:xfrm>
            <a:off x="858291" y="1764060"/>
            <a:ext cx="1226195" cy="1962001"/>
          </a:xfrm>
          <a:custGeom>
            <a:avLst/>
            <a:gdLst/>
            <a:ahLst/>
            <a:cxnLst/>
            <a:rect l="l" t="t" r="r" b="b"/>
            <a:pathLst>
              <a:path w="1226195" h="1962001">
                <a:moveTo>
                  <a:pt x="0" y="0"/>
                </a:moveTo>
                <a:lnTo>
                  <a:pt x="1226195" y="0"/>
                </a:lnTo>
                <a:lnTo>
                  <a:pt x="1226195" y="1962001"/>
                </a:lnTo>
                <a:lnTo>
                  <a:pt x="0" y="196200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99" r="-9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2452241" y="1990130"/>
            <a:ext cx="2885480" cy="37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2250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rPr>
              <a:t>Image Capture</a:t>
            </a:r>
            <a:endParaRPr lang="en-US" sz="2250">
              <a:solidFill>
                <a:srgbClr val="F9EEE7"/>
              </a:solidFill>
              <a:latin typeface="Quattrocento" panose="02020502030000000404"/>
              <a:ea typeface="Quattrocento" panose="02020502030000000404"/>
              <a:cs typeface="Quattrocento" panose="02020502030000000404"/>
              <a:sym typeface="Quattrocento" panose="020205020300000004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452241" y="2421582"/>
            <a:ext cx="8119467" cy="87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0"/>
              </a:lnSpc>
            </a:pPr>
            <a:r>
              <a:rPr lang="en-US" sz="1875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rPr>
              <a:t>High-resolution camera captures the individual's face. Multiple angles ensure accurate identification regardless of position.</a:t>
            </a:r>
            <a:endParaRPr lang="en-US" sz="1875">
              <a:solidFill>
                <a:srgbClr val="F9EEE7"/>
              </a:solidFill>
              <a:latin typeface="Quattrocento" panose="02020502030000000404"/>
              <a:ea typeface="Quattrocento" panose="02020502030000000404"/>
              <a:cs typeface="Quattrocento" panose="02020502030000000404"/>
              <a:sym typeface="Quattrocento" panose="02020502030000000404"/>
            </a:endParaRPr>
          </a:p>
        </p:txBody>
      </p:sp>
      <p:sp>
        <p:nvSpPr>
          <p:cNvPr id="10" name="Freeform 10" descr="preencoded.png"/>
          <p:cNvSpPr/>
          <p:nvPr/>
        </p:nvSpPr>
        <p:spPr>
          <a:xfrm>
            <a:off x="858291" y="3726061"/>
            <a:ext cx="1226195" cy="1962001"/>
          </a:xfrm>
          <a:custGeom>
            <a:avLst/>
            <a:gdLst/>
            <a:ahLst/>
            <a:cxnLst/>
            <a:rect l="l" t="t" r="r" b="b"/>
            <a:pathLst>
              <a:path w="1226195" h="1962001">
                <a:moveTo>
                  <a:pt x="0" y="0"/>
                </a:moveTo>
                <a:lnTo>
                  <a:pt x="1226195" y="0"/>
                </a:lnTo>
                <a:lnTo>
                  <a:pt x="1226195" y="1962001"/>
                </a:lnTo>
                <a:lnTo>
                  <a:pt x="0" y="1962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9" r="-9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2452241" y="3952131"/>
            <a:ext cx="2885480" cy="37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2250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rPr>
              <a:t>Feature Extraction</a:t>
            </a:r>
            <a:endParaRPr lang="en-US" sz="2250">
              <a:solidFill>
                <a:srgbClr val="F9EEE7"/>
              </a:solidFill>
              <a:latin typeface="Quattrocento" panose="02020502030000000404"/>
              <a:ea typeface="Quattrocento" panose="02020502030000000404"/>
              <a:cs typeface="Quattrocento" panose="02020502030000000404"/>
              <a:sym typeface="Quattrocento" panose="020205020300000004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452241" y="4383584"/>
            <a:ext cx="8119467" cy="87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0"/>
              </a:lnSpc>
            </a:pPr>
            <a:r>
              <a:rPr lang="en-US" sz="1875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rPr>
              <a:t>Software analyzes the image and extracts unique facial features. These features are converted into a digital signature.</a:t>
            </a:r>
            <a:endParaRPr lang="en-US" sz="1875">
              <a:solidFill>
                <a:srgbClr val="F9EEE7"/>
              </a:solidFill>
              <a:latin typeface="Quattrocento" panose="02020502030000000404"/>
              <a:ea typeface="Quattrocento" panose="02020502030000000404"/>
              <a:cs typeface="Quattrocento" panose="02020502030000000404"/>
              <a:sym typeface="Quattrocento" panose="02020502030000000404"/>
            </a:endParaRPr>
          </a:p>
        </p:txBody>
      </p:sp>
      <p:sp>
        <p:nvSpPr>
          <p:cNvPr id="13" name="Freeform 13" descr="preencoded.png"/>
          <p:cNvSpPr/>
          <p:nvPr/>
        </p:nvSpPr>
        <p:spPr>
          <a:xfrm>
            <a:off x="858291" y="5688062"/>
            <a:ext cx="1226195" cy="1962001"/>
          </a:xfrm>
          <a:custGeom>
            <a:avLst/>
            <a:gdLst/>
            <a:ahLst/>
            <a:cxnLst/>
            <a:rect l="l" t="t" r="r" b="b"/>
            <a:pathLst>
              <a:path w="1226195" h="1962001">
                <a:moveTo>
                  <a:pt x="0" y="0"/>
                </a:moveTo>
                <a:lnTo>
                  <a:pt x="1226195" y="0"/>
                </a:lnTo>
                <a:lnTo>
                  <a:pt x="1226195" y="1962002"/>
                </a:lnTo>
                <a:lnTo>
                  <a:pt x="0" y="1962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9" r="-9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TextBox 14"/>
          <p:cNvSpPr txBox="1"/>
          <p:nvPr/>
        </p:nvSpPr>
        <p:spPr>
          <a:xfrm>
            <a:off x="2452241" y="5914132"/>
            <a:ext cx="2885480" cy="37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2250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rPr>
              <a:t>Database Matching</a:t>
            </a:r>
            <a:endParaRPr lang="en-US" sz="2250">
              <a:solidFill>
                <a:srgbClr val="F9EEE7"/>
              </a:solidFill>
              <a:latin typeface="Quattrocento" panose="02020502030000000404"/>
              <a:ea typeface="Quattrocento" panose="02020502030000000404"/>
              <a:cs typeface="Quattrocento" panose="02020502030000000404"/>
              <a:sym typeface="Quattrocento" panose="020205020300000004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452241" y="6345585"/>
            <a:ext cx="8119467" cy="87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0"/>
              </a:lnSpc>
            </a:pPr>
            <a:r>
              <a:rPr lang="en-US" sz="1875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rPr>
              <a:t>The digital signature is compared against the database of registered faces. A match confirms the individual's identity.</a:t>
            </a:r>
            <a:endParaRPr lang="en-US" sz="1875">
              <a:solidFill>
                <a:srgbClr val="F9EEE7"/>
              </a:solidFill>
              <a:latin typeface="Quattrocento" panose="02020502030000000404"/>
              <a:ea typeface="Quattrocento" panose="02020502030000000404"/>
              <a:cs typeface="Quattrocento" panose="02020502030000000404"/>
              <a:sym typeface="Quattrocento" panose="02020502030000000404"/>
            </a:endParaRPr>
          </a:p>
        </p:txBody>
      </p:sp>
      <p:sp>
        <p:nvSpPr>
          <p:cNvPr id="16" name="Freeform 16" descr="preencoded.png"/>
          <p:cNvSpPr/>
          <p:nvPr/>
        </p:nvSpPr>
        <p:spPr>
          <a:xfrm>
            <a:off x="858291" y="7650064"/>
            <a:ext cx="1226195" cy="1962001"/>
          </a:xfrm>
          <a:custGeom>
            <a:avLst/>
            <a:gdLst/>
            <a:ahLst/>
            <a:cxnLst/>
            <a:rect l="l" t="t" r="r" b="b"/>
            <a:pathLst>
              <a:path w="1226195" h="1962001">
                <a:moveTo>
                  <a:pt x="0" y="0"/>
                </a:moveTo>
                <a:lnTo>
                  <a:pt x="1226195" y="0"/>
                </a:lnTo>
                <a:lnTo>
                  <a:pt x="1226195" y="1962001"/>
                </a:lnTo>
                <a:lnTo>
                  <a:pt x="0" y="19620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9" r="-9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TextBox 17"/>
          <p:cNvSpPr txBox="1"/>
          <p:nvPr/>
        </p:nvSpPr>
        <p:spPr>
          <a:xfrm>
            <a:off x="2452241" y="7876134"/>
            <a:ext cx="2885480" cy="37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2250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rPr>
              <a:t>Attendance Logging</a:t>
            </a:r>
            <a:endParaRPr lang="en-US" sz="2250">
              <a:solidFill>
                <a:srgbClr val="F9EEE7"/>
              </a:solidFill>
              <a:latin typeface="Quattrocento" panose="02020502030000000404"/>
              <a:ea typeface="Quattrocento" panose="02020502030000000404"/>
              <a:cs typeface="Quattrocento" panose="02020502030000000404"/>
              <a:sym typeface="Quattrocento" panose="020205020300000004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452241" y="8307586"/>
            <a:ext cx="8119467" cy="87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0"/>
              </a:lnSpc>
            </a:pPr>
            <a:r>
              <a:rPr lang="en-US" sz="1875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rPr>
              <a:t>Upon successful identification, the system logs the attendance record. Time, date, and location are recorded in the database.</a:t>
            </a:r>
            <a:endParaRPr lang="en-US" sz="1875">
              <a:solidFill>
                <a:srgbClr val="F9EEE7"/>
              </a:solidFill>
              <a:latin typeface="Quattrocento" panose="02020502030000000404"/>
              <a:ea typeface="Quattrocento" panose="02020502030000000404"/>
              <a:cs typeface="Quattrocento" panose="02020502030000000404"/>
              <a:sym typeface="Quattrocento" panose="02020502030000000404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0939462" y="1472406"/>
            <a:ext cx="6984206" cy="7683500"/>
          </a:xfrm>
          <a:custGeom>
            <a:avLst/>
            <a:gdLst/>
            <a:ahLst/>
            <a:cxnLst/>
            <a:rect l="l" t="t" r="r" b="b"/>
            <a:pathLst>
              <a:path w="6984206" h="7683500">
                <a:moveTo>
                  <a:pt x="0" y="0"/>
                </a:moveTo>
                <a:lnTo>
                  <a:pt x="6984207" y="0"/>
                </a:lnTo>
                <a:lnTo>
                  <a:pt x="6984207" y="7683500"/>
                </a:lnTo>
                <a:lnTo>
                  <a:pt x="0" y="7683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02" r="-2202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830002" y="170120"/>
            <a:ext cx="11470958" cy="1246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50"/>
              </a:lnSpc>
            </a:pPr>
            <a:r>
              <a:rPr lang="en-US" sz="4875">
                <a:solidFill>
                  <a:srgbClr val="FFD9BE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rPr>
              <a:t>System Architecture and Component</a:t>
            </a:r>
            <a:endParaRPr lang="en-US" sz="4875">
              <a:solidFill>
                <a:srgbClr val="FFD9BE"/>
              </a:solidFill>
              <a:latin typeface="Quattrocento" panose="02020502030000000404"/>
              <a:ea typeface="Quattrocento" panose="02020502030000000404"/>
              <a:cs typeface="Quattrocento" panose="02020502030000000404"/>
              <a:sym typeface="Quattrocento" panose="02020502030000000404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801637" y="1625699"/>
            <a:ext cx="8079135" cy="1935361"/>
            <a:chOff x="0" y="0"/>
            <a:chExt cx="10772180" cy="258048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72140" cy="2580513"/>
            </a:xfrm>
            <a:custGeom>
              <a:avLst/>
              <a:gdLst/>
              <a:ahLst/>
              <a:cxnLst/>
              <a:rect l="l" t="t" r="r" b="b"/>
              <a:pathLst>
                <a:path w="10772140" h="2580513">
                  <a:moveTo>
                    <a:pt x="0" y="53213"/>
                  </a:moveTo>
                  <a:cubicBezTo>
                    <a:pt x="0" y="23876"/>
                    <a:pt x="23876" y="0"/>
                    <a:pt x="53213" y="0"/>
                  </a:cubicBezTo>
                  <a:lnTo>
                    <a:pt x="10718927" y="0"/>
                  </a:lnTo>
                  <a:cubicBezTo>
                    <a:pt x="10748391" y="0"/>
                    <a:pt x="10772140" y="23876"/>
                    <a:pt x="10772140" y="53213"/>
                  </a:cubicBezTo>
                  <a:lnTo>
                    <a:pt x="10772140" y="2527300"/>
                  </a:lnTo>
                  <a:cubicBezTo>
                    <a:pt x="10772140" y="2556764"/>
                    <a:pt x="10748264" y="2580513"/>
                    <a:pt x="10718927" y="2580513"/>
                  </a:cubicBezTo>
                  <a:lnTo>
                    <a:pt x="53213" y="2580513"/>
                  </a:lnTo>
                  <a:cubicBezTo>
                    <a:pt x="23876" y="2580513"/>
                    <a:pt x="0" y="2556637"/>
                    <a:pt x="0" y="2527300"/>
                  </a:cubicBezTo>
                  <a:close/>
                </a:path>
              </a:pathLst>
            </a:custGeom>
            <a:solidFill>
              <a:srgbClr val="31525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10772180" cy="2580482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l">
                <a:lnSpc>
                  <a:spcPts val="2700"/>
                </a:lnSpc>
              </a:pPr>
              <a:r>
                <a:rPr lang="en-US" sz="2250">
                  <a:solidFill>
                    <a:srgbClr val="F9EEE7"/>
                  </a:solidFill>
                  <a:latin typeface="Quattrocento" panose="02020502030000000404"/>
                  <a:ea typeface="Quattrocento" panose="02020502030000000404"/>
                  <a:cs typeface="Quattrocento" panose="02020502030000000404"/>
                  <a:sym typeface="Quattrocento" panose="02020502030000000404"/>
                </a:rPr>
                <a:t>Image Acquisition Module</a:t>
              </a:r>
              <a:endParaRPr lang="en-US" sz="2250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endParaRPr>
            </a:p>
            <a:p>
              <a:pPr algn="l">
                <a:lnSpc>
                  <a:spcPts val="2700"/>
                </a:lnSpc>
              </a:pPr>
              <a:endParaRPr lang="en-US" sz="2250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endParaRPr>
            </a:p>
            <a:p>
              <a:pPr algn="l">
                <a:lnSpc>
                  <a:spcPts val="2700"/>
                </a:lnSpc>
              </a:pPr>
              <a:endParaRPr lang="en-US" sz="2250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01637" y="3765252"/>
            <a:ext cx="8079135" cy="1935361"/>
            <a:chOff x="0" y="0"/>
            <a:chExt cx="10772180" cy="258048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772140" cy="2580513"/>
            </a:xfrm>
            <a:custGeom>
              <a:avLst/>
              <a:gdLst/>
              <a:ahLst/>
              <a:cxnLst/>
              <a:rect l="l" t="t" r="r" b="b"/>
              <a:pathLst>
                <a:path w="10772140" h="2580513">
                  <a:moveTo>
                    <a:pt x="0" y="53213"/>
                  </a:moveTo>
                  <a:cubicBezTo>
                    <a:pt x="0" y="23876"/>
                    <a:pt x="23876" y="0"/>
                    <a:pt x="53213" y="0"/>
                  </a:cubicBezTo>
                  <a:lnTo>
                    <a:pt x="10718927" y="0"/>
                  </a:lnTo>
                  <a:cubicBezTo>
                    <a:pt x="10748391" y="0"/>
                    <a:pt x="10772140" y="23876"/>
                    <a:pt x="10772140" y="53213"/>
                  </a:cubicBezTo>
                  <a:lnTo>
                    <a:pt x="10772140" y="2527300"/>
                  </a:lnTo>
                  <a:cubicBezTo>
                    <a:pt x="10772140" y="2556764"/>
                    <a:pt x="10748264" y="2580513"/>
                    <a:pt x="10718927" y="2580513"/>
                  </a:cubicBezTo>
                  <a:lnTo>
                    <a:pt x="53213" y="2580513"/>
                  </a:lnTo>
                  <a:cubicBezTo>
                    <a:pt x="23876" y="2580513"/>
                    <a:pt x="0" y="2556637"/>
                    <a:pt x="0" y="2527300"/>
                  </a:cubicBezTo>
                  <a:close/>
                </a:path>
              </a:pathLst>
            </a:custGeom>
            <a:solidFill>
              <a:srgbClr val="31525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0772180" cy="2618582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l">
                <a:lnSpc>
                  <a:spcPts val="3060"/>
                </a:lnSpc>
              </a:pPr>
              <a:r>
                <a:rPr lang="en-US" sz="2250">
                  <a:solidFill>
                    <a:srgbClr val="F9EEE7"/>
                  </a:solidFill>
                  <a:latin typeface="Quattrocento" panose="02020502030000000404"/>
                  <a:ea typeface="Quattrocento" panose="02020502030000000404"/>
                  <a:cs typeface="Quattrocento" panose="02020502030000000404"/>
                  <a:sym typeface="Quattrocento" panose="02020502030000000404"/>
                </a:rPr>
                <a:t>Database Server</a:t>
              </a:r>
              <a:endParaRPr lang="en-US" sz="2250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endParaRPr>
            </a:p>
            <a:p>
              <a:pPr algn="l">
                <a:lnSpc>
                  <a:spcPts val="3060"/>
                </a:lnSpc>
              </a:pPr>
              <a:r>
                <a:rPr lang="en-US" sz="2250">
                  <a:solidFill>
                    <a:srgbClr val="F9EEE7"/>
                  </a:solidFill>
                  <a:latin typeface="Quattrocento" panose="02020502030000000404"/>
                  <a:ea typeface="Quattrocento" panose="02020502030000000404"/>
                  <a:cs typeface="Quattrocento" panose="02020502030000000404"/>
                  <a:sym typeface="Quattrocento" panose="02020502030000000404"/>
                </a:rPr>
                <a:t>Secure servers store facial templates and attendance records. They provide fast access for real-time matching and reporting</a:t>
              </a:r>
              <a:endParaRPr lang="en-US" sz="2250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01637" y="5905202"/>
            <a:ext cx="8079135" cy="1935361"/>
            <a:chOff x="0" y="0"/>
            <a:chExt cx="10772180" cy="258048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772140" cy="2580513"/>
            </a:xfrm>
            <a:custGeom>
              <a:avLst/>
              <a:gdLst/>
              <a:ahLst/>
              <a:cxnLst/>
              <a:rect l="l" t="t" r="r" b="b"/>
              <a:pathLst>
                <a:path w="10772140" h="2580513">
                  <a:moveTo>
                    <a:pt x="0" y="53213"/>
                  </a:moveTo>
                  <a:cubicBezTo>
                    <a:pt x="0" y="23876"/>
                    <a:pt x="23876" y="0"/>
                    <a:pt x="53213" y="0"/>
                  </a:cubicBezTo>
                  <a:lnTo>
                    <a:pt x="10718927" y="0"/>
                  </a:lnTo>
                  <a:cubicBezTo>
                    <a:pt x="10748391" y="0"/>
                    <a:pt x="10772140" y="23876"/>
                    <a:pt x="10772140" y="53213"/>
                  </a:cubicBezTo>
                  <a:lnTo>
                    <a:pt x="10772140" y="2527300"/>
                  </a:lnTo>
                  <a:cubicBezTo>
                    <a:pt x="10772140" y="2556764"/>
                    <a:pt x="10748264" y="2580513"/>
                    <a:pt x="10718927" y="2580513"/>
                  </a:cubicBezTo>
                  <a:lnTo>
                    <a:pt x="53213" y="2580513"/>
                  </a:lnTo>
                  <a:cubicBezTo>
                    <a:pt x="23876" y="2580513"/>
                    <a:pt x="0" y="2556637"/>
                    <a:pt x="0" y="2527300"/>
                  </a:cubicBezTo>
                  <a:close/>
                </a:path>
              </a:pathLst>
            </a:custGeom>
            <a:solidFill>
              <a:srgbClr val="31525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0772180" cy="2618582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l">
                <a:lnSpc>
                  <a:spcPts val="3060"/>
                </a:lnSpc>
              </a:pPr>
              <a:r>
                <a:rPr lang="en-US" sz="2250">
                  <a:solidFill>
                    <a:srgbClr val="F9EEE7"/>
                  </a:solidFill>
                  <a:latin typeface="Quattrocento" panose="02020502030000000404"/>
                  <a:ea typeface="Quattrocento" panose="02020502030000000404"/>
                  <a:cs typeface="Quattrocento" panose="02020502030000000404"/>
                  <a:sym typeface="Quattrocento" panose="02020502030000000404"/>
                </a:rPr>
                <a:t>Processing Unit</a:t>
              </a:r>
              <a:endParaRPr lang="en-US" sz="2250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endParaRPr>
            </a:p>
            <a:p>
              <a:pPr algn="l">
                <a:lnSpc>
                  <a:spcPts val="3060"/>
                </a:lnSpc>
              </a:pPr>
              <a:r>
                <a:rPr lang="en-US" sz="2250">
                  <a:solidFill>
                    <a:srgbClr val="F9EEE7"/>
                  </a:solidFill>
                  <a:latin typeface="Quattrocento" panose="02020502030000000404"/>
                  <a:ea typeface="Quattrocento" panose="02020502030000000404"/>
                  <a:cs typeface="Quattrocento" panose="02020502030000000404"/>
                  <a:sym typeface="Quattrocento" panose="02020502030000000404"/>
                </a:rPr>
                <a:t>Powerful GPUs handle complex computations. They ensure real-time processing of facial recognition algorithms.</a:t>
              </a:r>
              <a:endParaRPr lang="en-US" sz="2250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endParaRPr>
            </a:p>
            <a:p>
              <a:pPr algn="l">
                <a:lnSpc>
                  <a:spcPts val="3060"/>
                </a:lnSpc>
              </a:pPr>
              <a:endParaRPr lang="en-US" sz="2250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01637" y="8045152"/>
            <a:ext cx="8079135" cy="1935361"/>
            <a:chOff x="0" y="0"/>
            <a:chExt cx="10772180" cy="258048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772140" cy="2580513"/>
            </a:xfrm>
            <a:custGeom>
              <a:avLst/>
              <a:gdLst/>
              <a:ahLst/>
              <a:cxnLst/>
              <a:rect l="l" t="t" r="r" b="b"/>
              <a:pathLst>
                <a:path w="10772140" h="2580513">
                  <a:moveTo>
                    <a:pt x="0" y="53213"/>
                  </a:moveTo>
                  <a:cubicBezTo>
                    <a:pt x="0" y="23876"/>
                    <a:pt x="23876" y="0"/>
                    <a:pt x="53213" y="0"/>
                  </a:cubicBezTo>
                  <a:lnTo>
                    <a:pt x="10718927" y="0"/>
                  </a:lnTo>
                  <a:cubicBezTo>
                    <a:pt x="10748391" y="0"/>
                    <a:pt x="10772140" y="23876"/>
                    <a:pt x="10772140" y="53213"/>
                  </a:cubicBezTo>
                  <a:lnTo>
                    <a:pt x="10772140" y="2527300"/>
                  </a:lnTo>
                  <a:cubicBezTo>
                    <a:pt x="10772140" y="2556764"/>
                    <a:pt x="10748264" y="2580513"/>
                    <a:pt x="10718927" y="2580513"/>
                  </a:cubicBezTo>
                  <a:lnTo>
                    <a:pt x="53213" y="2580513"/>
                  </a:lnTo>
                  <a:cubicBezTo>
                    <a:pt x="23876" y="2580513"/>
                    <a:pt x="0" y="2556637"/>
                    <a:pt x="0" y="2527300"/>
                  </a:cubicBezTo>
                  <a:close/>
                </a:path>
              </a:pathLst>
            </a:custGeom>
            <a:solidFill>
              <a:srgbClr val="31525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0772180" cy="2618582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l">
                <a:lnSpc>
                  <a:spcPts val="3060"/>
                </a:lnSpc>
              </a:pPr>
              <a:r>
                <a:rPr lang="en-US" sz="2250">
                  <a:solidFill>
                    <a:srgbClr val="F9EEE7"/>
                  </a:solidFill>
                  <a:latin typeface="Quattrocento" panose="02020502030000000404"/>
                  <a:ea typeface="Quattrocento" panose="02020502030000000404"/>
                  <a:cs typeface="Quattrocento" panose="02020502030000000404"/>
                  <a:sym typeface="Quattrocento" panose="02020502030000000404"/>
                </a:rPr>
                <a:t>User Interface</a:t>
              </a:r>
              <a:endParaRPr lang="en-US" sz="2250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endParaRPr>
            </a:p>
            <a:p>
              <a:pPr algn="l">
                <a:lnSpc>
                  <a:spcPts val="3060"/>
                </a:lnSpc>
              </a:pPr>
              <a:r>
                <a:rPr lang="en-US" sz="2250">
                  <a:solidFill>
                    <a:srgbClr val="F9EEE7"/>
                  </a:solidFill>
                  <a:latin typeface="Quattrocento" panose="02020502030000000404"/>
                  <a:ea typeface="Quattrocento" panose="02020502030000000404"/>
                  <a:cs typeface="Quattrocento" panose="02020502030000000404"/>
                  <a:sym typeface="Quattrocento" panose="02020502030000000404"/>
                </a:rPr>
                <a:t>Intuitive dashboards display attendance data. Administrators can easily manage records and generate reports.</a:t>
              </a:r>
              <a:endParaRPr lang="en-US" sz="2250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43917" y="2241451"/>
            <a:ext cx="7546925" cy="947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0"/>
              </a:lnSpc>
            </a:pPr>
            <a:r>
              <a:rPr lang="en-US" sz="2060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rPr>
              <a:t>High-definition cameras capture clear facial images. The module optimizes lighting and angle for best results.</a:t>
            </a:r>
            <a:endParaRPr lang="en-US" sz="2060">
              <a:solidFill>
                <a:srgbClr val="F9EEE7"/>
              </a:solidFill>
              <a:latin typeface="Quattrocento" panose="02020502030000000404"/>
              <a:ea typeface="Quattrocento" panose="02020502030000000404"/>
              <a:cs typeface="Quattrocento" panose="02020502030000000404"/>
              <a:sym typeface="Quattrocento" panose="02020502030000000404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9565481" y="2019300"/>
            <a:ext cx="2951163" cy="818356"/>
            <a:chOff x="0" y="0"/>
            <a:chExt cx="3934883" cy="1091142"/>
          </a:xfrm>
        </p:grpSpPr>
        <p:sp>
          <p:nvSpPr>
            <p:cNvPr id="21" name="Freeform 21"/>
            <p:cNvSpPr/>
            <p:nvPr/>
          </p:nvSpPr>
          <p:spPr>
            <a:xfrm>
              <a:off x="10541" y="10541"/>
              <a:ext cx="3913759" cy="1069975"/>
            </a:xfrm>
            <a:custGeom>
              <a:avLst/>
              <a:gdLst/>
              <a:ahLst/>
              <a:cxnLst/>
              <a:rect l="l" t="t" r="r" b="b"/>
              <a:pathLst>
                <a:path w="3913759" h="1069975">
                  <a:moveTo>
                    <a:pt x="0" y="0"/>
                  </a:moveTo>
                  <a:lnTo>
                    <a:pt x="3913759" y="0"/>
                  </a:lnTo>
                  <a:lnTo>
                    <a:pt x="3913759" y="1069975"/>
                  </a:lnTo>
                  <a:lnTo>
                    <a:pt x="0" y="1069975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3934841" cy="1091057"/>
            </a:xfrm>
            <a:custGeom>
              <a:avLst/>
              <a:gdLst/>
              <a:ahLst/>
              <a:cxnLst/>
              <a:rect l="l" t="t" r="r" b="b"/>
              <a:pathLst>
                <a:path w="3934841" h="1091057">
                  <a:moveTo>
                    <a:pt x="10541" y="0"/>
                  </a:moveTo>
                  <a:lnTo>
                    <a:pt x="3924300" y="0"/>
                  </a:lnTo>
                  <a:cubicBezTo>
                    <a:pt x="3930142" y="0"/>
                    <a:pt x="3934841" y="4699"/>
                    <a:pt x="3934841" y="10541"/>
                  </a:cubicBezTo>
                  <a:lnTo>
                    <a:pt x="3934841" y="1080516"/>
                  </a:lnTo>
                  <a:cubicBezTo>
                    <a:pt x="3934841" y="1086358"/>
                    <a:pt x="3930142" y="1091057"/>
                    <a:pt x="3924300" y="1091057"/>
                  </a:cubicBezTo>
                  <a:lnTo>
                    <a:pt x="10541" y="1091057"/>
                  </a:lnTo>
                  <a:cubicBezTo>
                    <a:pt x="4699" y="1091057"/>
                    <a:pt x="0" y="1086358"/>
                    <a:pt x="0" y="1080516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1080516"/>
                  </a:lnTo>
                  <a:lnTo>
                    <a:pt x="10541" y="1080516"/>
                  </a:lnTo>
                  <a:lnTo>
                    <a:pt x="10541" y="1069975"/>
                  </a:lnTo>
                  <a:lnTo>
                    <a:pt x="3924300" y="1069975"/>
                  </a:lnTo>
                  <a:lnTo>
                    <a:pt x="3924300" y="1080516"/>
                  </a:lnTo>
                  <a:lnTo>
                    <a:pt x="3913759" y="1080516"/>
                  </a:lnTo>
                  <a:lnTo>
                    <a:pt x="3913759" y="10541"/>
                  </a:lnTo>
                  <a:lnTo>
                    <a:pt x="3924300" y="10541"/>
                  </a:lnTo>
                  <a:lnTo>
                    <a:pt x="3924300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2F5597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0"/>
              <a:ext cx="3934883" cy="1091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0"/>
                </a:lnSpc>
              </a:pPr>
              <a:r>
                <a:rPr lang="en-US" sz="2250" spc="21">
                  <a:solidFill>
                    <a:srgbClr val="FFFFFF"/>
                  </a:solidFill>
                  <a:latin typeface="TT Rounds Condensed" panose="02000506030000020003"/>
                  <a:ea typeface="TT Rounds Condensed" panose="02000506030000020003"/>
                  <a:cs typeface="TT Rounds Condensed" panose="02000506030000020003"/>
                  <a:sym typeface="TT Rounds Condensed" panose="02000506030000020003"/>
                </a:rPr>
                <a:t>Student</a:t>
              </a:r>
              <a:endParaRPr lang="en-US" sz="2250" spc="21">
                <a:solidFill>
                  <a:srgbClr val="FFFFFF"/>
                </a:solidFill>
                <a:latin typeface="TT Rounds Condensed" panose="02000506030000020003"/>
                <a:ea typeface="TT Rounds Condensed" panose="02000506030000020003"/>
                <a:cs typeface="TT Rounds Condensed" panose="02000506030000020003"/>
                <a:sym typeface="TT Rounds Condensed" panose="02000506030000020003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498806" y="4890294"/>
            <a:ext cx="3092450" cy="818356"/>
            <a:chOff x="0" y="0"/>
            <a:chExt cx="4123267" cy="1091142"/>
          </a:xfrm>
        </p:grpSpPr>
        <p:sp>
          <p:nvSpPr>
            <p:cNvPr id="25" name="Freeform 25"/>
            <p:cNvSpPr/>
            <p:nvPr/>
          </p:nvSpPr>
          <p:spPr>
            <a:xfrm>
              <a:off x="10541" y="10541"/>
              <a:ext cx="4102100" cy="1069975"/>
            </a:xfrm>
            <a:custGeom>
              <a:avLst/>
              <a:gdLst/>
              <a:ahLst/>
              <a:cxnLst/>
              <a:rect l="l" t="t" r="r" b="b"/>
              <a:pathLst>
                <a:path w="4102100" h="1069975">
                  <a:moveTo>
                    <a:pt x="0" y="0"/>
                  </a:moveTo>
                  <a:lnTo>
                    <a:pt x="4102100" y="0"/>
                  </a:lnTo>
                  <a:lnTo>
                    <a:pt x="4102100" y="1069975"/>
                  </a:lnTo>
                  <a:lnTo>
                    <a:pt x="0" y="1069975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0"/>
              <a:ext cx="4123182" cy="1091057"/>
            </a:xfrm>
            <a:custGeom>
              <a:avLst/>
              <a:gdLst/>
              <a:ahLst/>
              <a:cxnLst/>
              <a:rect l="l" t="t" r="r" b="b"/>
              <a:pathLst>
                <a:path w="4123182" h="1091057">
                  <a:moveTo>
                    <a:pt x="10541" y="0"/>
                  </a:moveTo>
                  <a:lnTo>
                    <a:pt x="4112641" y="0"/>
                  </a:lnTo>
                  <a:cubicBezTo>
                    <a:pt x="4118483" y="0"/>
                    <a:pt x="4123182" y="4699"/>
                    <a:pt x="4123182" y="10541"/>
                  </a:cubicBezTo>
                  <a:lnTo>
                    <a:pt x="4123182" y="1080516"/>
                  </a:lnTo>
                  <a:cubicBezTo>
                    <a:pt x="4123182" y="1086358"/>
                    <a:pt x="4118483" y="1091057"/>
                    <a:pt x="4112641" y="1091057"/>
                  </a:cubicBezTo>
                  <a:lnTo>
                    <a:pt x="10541" y="1091057"/>
                  </a:lnTo>
                  <a:cubicBezTo>
                    <a:pt x="4699" y="1091057"/>
                    <a:pt x="0" y="1086358"/>
                    <a:pt x="0" y="1080516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1080516"/>
                  </a:lnTo>
                  <a:lnTo>
                    <a:pt x="10541" y="1080516"/>
                  </a:lnTo>
                  <a:lnTo>
                    <a:pt x="10541" y="1069975"/>
                  </a:lnTo>
                  <a:lnTo>
                    <a:pt x="4112641" y="1069975"/>
                  </a:lnTo>
                  <a:lnTo>
                    <a:pt x="4112641" y="1080516"/>
                  </a:lnTo>
                  <a:lnTo>
                    <a:pt x="4102100" y="1080516"/>
                  </a:lnTo>
                  <a:lnTo>
                    <a:pt x="4102100" y="10541"/>
                  </a:lnTo>
                  <a:lnTo>
                    <a:pt x="4112641" y="10541"/>
                  </a:lnTo>
                  <a:lnTo>
                    <a:pt x="4112641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2F5597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0"/>
              <a:ext cx="4123267" cy="1091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0"/>
                </a:lnSpc>
              </a:pPr>
              <a:r>
                <a:rPr lang="en-US" sz="2250" spc="21">
                  <a:solidFill>
                    <a:srgbClr val="FFFFFF"/>
                  </a:solidFill>
                  <a:latin typeface="TT Rounds Condensed" panose="02000506030000020003"/>
                  <a:ea typeface="TT Rounds Condensed" panose="02000506030000020003"/>
                  <a:cs typeface="TT Rounds Condensed" panose="02000506030000020003"/>
                  <a:sym typeface="TT Rounds Condensed" panose="02000506030000020003"/>
                </a:rPr>
                <a:t>Web Cam</a:t>
              </a:r>
              <a:endParaRPr lang="en-US" sz="2250" spc="21">
                <a:solidFill>
                  <a:srgbClr val="FFFFFF"/>
                </a:solidFill>
                <a:latin typeface="TT Rounds Condensed" panose="02000506030000020003"/>
                <a:ea typeface="TT Rounds Condensed" panose="02000506030000020003"/>
                <a:cs typeface="TT Rounds Condensed" panose="02000506030000020003"/>
                <a:sym typeface="TT Rounds Condensed" panose="02000506030000020003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448641" y="8944451"/>
            <a:ext cx="2901156" cy="727075"/>
            <a:chOff x="0" y="0"/>
            <a:chExt cx="3868208" cy="969433"/>
          </a:xfrm>
        </p:grpSpPr>
        <p:sp>
          <p:nvSpPr>
            <p:cNvPr id="29" name="Freeform 29"/>
            <p:cNvSpPr/>
            <p:nvPr/>
          </p:nvSpPr>
          <p:spPr>
            <a:xfrm>
              <a:off x="10541" y="10541"/>
              <a:ext cx="3847084" cy="948309"/>
            </a:xfrm>
            <a:custGeom>
              <a:avLst/>
              <a:gdLst/>
              <a:ahLst/>
              <a:cxnLst/>
              <a:rect l="l" t="t" r="r" b="b"/>
              <a:pathLst>
                <a:path w="3847084" h="948309">
                  <a:moveTo>
                    <a:pt x="0" y="0"/>
                  </a:moveTo>
                  <a:lnTo>
                    <a:pt x="3847084" y="0"/>
                  </a:lnTo>
                  <a:lnTo>
                    <a:pt x="3847084" y="948309"/>
                  </a:lnTo>
                  <a:lnTo>
                    <a:pt x="0" y="948309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0" y="0"/>
              <a:ext cx="3868166" cy="969391"/>
            </a:xfrm>
            <a:custGeom>
              <a:avLst/>
              <a:gdLst/>
              <a:ahLst/>
              <a:cxnLst/>
              <a:rect l="l" t="t" r="r" b="b"/>
              <a:pathLst>
                <a:path w="3868166" h="969391">
                  <a:moveTo>
                    <a:pt x="10541" y="0"/>
                  </a:moveTo>
                  <a:lnTo>
                    <a:pt x="3857625" y="0"/>
                  </a:lnTo>
                  <a:cubicBezTo>
                    <a:pt x="3863467" y="0"/>
                    <a:pt x="3868166" y="4699"/>
                    <a:pt x="3868166" y="10541"/>
                  </a:cubicBezTo>
                  <a:lnTo>
                    <a:pt x="3868166" y="958850"/>
                  </a:lnTo>
                  <a:cubicBezTo>
                    <a:pt x="3868166" y="964692"/>
                    <a:pt x="3863467" y="969391"/>
                    <a:pt x="3857625" y="969391"/>
                  </a:cubicBezTo>
                  <a:lnTo>
                    <a:pt x="10541" y="969391"/>
                  </a:lnTo>
                  <a:cubicBezTo>
                    <a:pt x="4699" y="969391"/>
                    <a:pt x="0" y="964692"/>
                    <a:pt x="0" y="958850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958850"/>
                  </a:lnTo>
                  <a:lnTo>
                    <a:pt x="10541" y="958850"/>
                  </a:lnTo>
                  <a:lnTo>
                    <a:pt x="10541" y="948309"/>
                  </a:lnTo>
                  <a:lnTo>
                    <a:pt x="3857625" y="948309"/>
                  </a:lnTo>
                  <a:lnTo>
                    <a:pt x="3857625" y="958850"/>
                  </a:lnTo>
                  <a:lnTo>
                    <a:pt x="3847084" y="958850"/>
                  </a:lnTo>
                  <a:lnTo>
                    <a:pt x="3847084" y="10541"/>
                  </a:lnTo>
                  <a:lnTo>
                    <a:pt x="3857625" y="10541"/>
                  </a:lnTo>
                  <a:lnTo>
                    <a:pt x="3857625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2F5597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0"/>
              <a:ext cx="3868208" cy="969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0"/>
                </a:lnSpc>
              </a:pPr>
              <a:r>
                <a:rPr lang="en-US" sz="2250" spc="21">
                  <a:solidFill>
                    <a:srgbClr val="FFFFFF"/>
                  </a:solidFill>
                  <a:latin typeface="TT Rounds Condensed" panose="02000506030000020003"/>
                  <a:ea typeface="TT Rounds Condensed" panose="02000506030000020003"/>
                  <a:cs typeface="TT Rounds Condensed" panose="02000506030000020003"/>
                  <a:sym typeface="TT Rounds Condensed" panose="02000506030000020003"/>
                </a:rPr>
                <a:t>Capture Images</a:t>
              </a:r>
              <a:endParaRPr lang="en-US" sz="2250" spc="21">
                <a:solidFill>
                  <a:srgbClr val="FFFFFF"/>
                </a:solidFill>
                <a:latin typeface="TT Rounds Condensed" panose="02000506030000020003"/>
                <a:ea typeface="TT Rounds Condensed" panose="02000506030000020003"/>
                <a:cs typeface="TT Rounds Condensed" panose="02000506030000020003"/>
                <a:sym typeface="TT Rounds Condensed" panose="02000506030000020003"/>
              </a:endParaRP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2815094" y="3552825"/>
            <a:ext cx="2278856" cy="729456"/>
            <a:chOff x="0" y="0"/>
            <a:chExt cx="3038475" cy="972608"/>
          </a:xfrm>
        </p:grpSpPr>
        <p:sp>
          <p:nvSpPr>
            <p:cNvPr id="33" name="Freeform 33"/>
            <p:cNvSpPr/>
            <p:nvPr/>
          </p:nvSpPr>
          <p:spPr>
            <a:xfrm>
              <a:off x="10541" y="10541"/>
              <a:ext cx="3017393" cy="951484"/>
            </a:xfrm>
            <a:custGeom>
              <a:avLst/>
              <a:gdLst/>
              <a:ahLst/>
              <a:cxnLst/>
              <a:rect l="l" t="t" r="r" b="b"/>
              <a:pathLst>
                <a:path w="3017393" h="951484">
                  <a:moveTo>
                    <a:pt x="0" y="0"/>
                  </a:moveTo>
                  <a:lnTo>
                    <a:pt x="3017393" y="0"/>
                  </a:lnTo>
                  <a:lnTo>
                    <a:pt x="3017393" y="951484"/>
                  </a:lnTo>
                  <a:lnTo>
                    <a:pt x="0" y="951484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0" y="0"/>
              <a:ext cx="3038475" cy="972566"/>
            </a:xfrm>
            <a:custGeom>
              <a:avLst/>
              <a:gdLst/>
              <a:ahLst/>
              <a:cxnLst/>
              <a:rect l="l" t="t" r="r" b="b"/>
              <a:pathLst>
                <a:path w="3038475" h="972566">
                  <a:moveTo>
                    <a:pt x="10541" y="0"/>
                  </a:moveTo>
                  <a:lnTo>
                    <a:pt x="3027934" y="0"/>
                  </a:lnTo>
                  <a:cubicBezTo>
                    <a:pt x="3033776" y="0"/>
                    <a:pt x="3038475" y="4699"/>
                    <a:pt x="3038475" y="10541"/>
                  </a:cubicBezTo>
                  <a:lnTo>
                    <a:pt x="3038475" y="962025"/>
                  </a:lnTo>
                  <a:cubicBezTo>
                    <a:pt x="3038475" y="967867"/>
                    <a:pt x="3033776" y="972566"/>
                    <a:pt x="3027934" y="972566"/>
                  </a:cubicBezTo>
                  <a:lnTo>
                    <a:pt x="10541" y="972566"/>
                  </a:lnTo>
                  <a:cubicBezTo>
                    <a:pt x="4699" y="972566"/>
                    <a:pt x="0" y="967867"/>
                    <a:pt x="0" y="962025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962025"/>
                  </a:lnTo>
                  <a:lnTo>
                    <a:pt x="10541" y="962025"/>
                  </a:lnTo>
                  <a:lnTo>
                    <a:pt x="10541" y="951484"/>
                  </a:lnTo>
                  <a:lnTo>
                    <a:pt x="3027934" y="951484"/>
                  </a:lnTo>
                  <a:lnTo>
                    <a:pt x="3027934" y="962025"/>
                  </a:lnTo>
                  <a:lnTo>
                    <a:pt x="3017393" y="962025"/>
                  </a:lnTo>
                  <a:lnTo>
                    <a:pt x="3017393" y="10541"/>
                  </a:lnTo>
                  <a:lnTo>
                    <a:pt x="3027934" y="10541"/>
                  </a:lnTo>
                  <a:lnTo>
                    <a:pt x="3027934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2F5597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0"/>
              <a:ext cx="3038475" cy="9726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0"/>
                </a:lnSpc>
              </a:pPr>
              <a:r>
                <a:rPr lang="en-US" sz="2250" spc="21">
                  <a:solidFill>
                    <a:srgbClr val="FFFFFF"/>
                  </a:solidFill>
                  <a:latin typeface="TT Rounds Condensed" panose="02000506030000020003"/>
                  <a:ea typeface="TT Rounds Condensed" panose="02000506030000020003"/>
                  <a:cs typeface="TT Rounds Condensed" panose="02000506030000020003"/>
                  <a:sym typeface="TT Rounds Condensed" panose="02000506030000020003"/>
                </a:rPr>
                <a:t>Logic Details</a:t>
              </a:r>
              <a:endParaRPr lang="en-US" sz="2250" spc="21">
                <a:solidFill>
                  <a:srgbClr val="FFFFFF"/>
                </a:solidFill>
                <a:latin typeface="TT Rounds Condensed" panose="02000506030000020003"/>
                <a:ea typeface="TT Rounds Condensed" panose="02000506030000020003"/>
                <a:cs typeface="TT Rounds Condensed" panose="02000506030000020003"/>
                <a:sym typeface="TT Rounds Condensed" panose="02000506030000020003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5457488" y="3552031"/>
            <a:ext cx="2461419" cy="705644"/>
            <a:chOff x="0" y="0"/>
            <a:chExt cx="3281892" cy="940858"/>
          </a:xfrm>
        </p:grpSpPr>
        <p:sp>
          <p:nvSpPr>
            <p:cNvPr id="37" name="Freeform 37"/>
            <p:cNvSpPr/>
            <p:nvPr/>
          </p:nvSpPr>
          <p:spPr>
            <a:xfrm>
              <a:off x="10541" y="10541"/>
              <a:ext cx="3260725" cy="919734"/>
            </a:xfrm>
            <a:custGeom>
              <a:avLst/>
              <a:gdLst/>
              <a:ahLst/>
              <a:cxnLst/>
              <a:rect l="l" t="t" r="r" b="b"/>
              <a:pathLst>
                <a:path w="3260725" h="919734">
                  <a:moveTo>
                    <a:pt x="0" y="0"/>
                  </a:moveTo>
                  <a:lnTo>
                    <a:pt x="3260725" y="0"/>
                  </a:lnTo>
                  <a:lnTo>
                    <a:pt x="3260725" y="919734"/>
                  </a:lnTo>
                  <a:lnTo>
                    <a:pt x="0" y="919734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0" y="0"/>
              <a:ext cx="3281807" cy="940816"/>
            </a:xfrm>
            <a:custGeom>
              <a:avLst/>
              <a:gdLst/>
              <a:ahLst/>
              <a:cxnLst/>
              <a:rect l="l" t="t" r="r" b="b"/>
              <a:pathLst>
                <a:path w="3281807" h="940816">
                  <a:moveTo>
                    <a:pt x="10541" y="0"/>
                  </a:moveTo>
                  <a:lnTo>
                    <a:pt x="3271266" y="0"/>
                  </a:lnTo>
                  <a:cubicBezTo>
                    <a:pt x="3277108" y="0"/>
                    <a:pt x="3281807" y="4699"/>
                    <a:pt x="3281807" y="10541"/>
                  </a:cubicBezTo>
                  <a:lnTo>
                    <a:pt x="3281807" y="930275"/>
                  </a:lnTo>
                  <a:cubicBezTo>
                    <a:pt x="3281807" y="936117"/>
                    <a:pt x="3277108" y="940816"/>
                    <a:pt x="3271266" y="940816"/>
                  </a:cubicBezTo>
                  <a:lnTo>
                    <a:pt x="10541" y="940816"/>
                  </a:lnTo>
                  <a:cubicBezTo>
                    <a:pt x="4699" y="940816"/>
                    <a:pt x="0" y="936117"/>
                    <a:pt x="0" y="930275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930275"/>
                  </a:lnTo>
                  <a:lnTo>
                    <a:pt x="10541" y="930275"/>
                  </a:lnTo>
                  <a:lnTo>
                    <a:pt x="10541" y="919734"/>
                  </a:lnTo>
                  <a:lnTo>
                    <a:pt x="3271266" y="919734"/>
                  </a:lnTo>
                  <a:lnTo>
                    <a:pt x="3271266" y="930275"/>
                  </a:lnTo>
                  <a:lnTo>
                    <a:pt x="3260725" y="930275"/>
                  </a:lnTo>
                  <a:lnTo>
                    <a:pt x="3260725" y="10541"/>
                  </a:lnTo>
                  <a:lnTo>
                    <a:pt x="3271266" y="10541"/>
                  </a:lnTo>
                  <a:lnTo>
                    <a:pt x="3271266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2F5597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0"/>
              <a:ext cx="3281892" cy="9408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0"/>
                </a:lnSpc>
              </a:pPr>
              <a:r>
                <a:rPr lang="en-US" sz="2250" spc="21">
                  <a:solidFill>
                    <a:srgbClr val="FFFFFF"/>
                  </a:solidFill>
                  <a:latin typeface="TT Rounds Condensed" panose="02000506030000020003"/>
                  <a:ea typeface="TT Rounds Condensed" panose="02000506030000020003"/>
                  <a:cs typeface="TT Rounds Condensed" panose="02000506030000020003"/>
                  <a:sym typeface="TT Rounds Condensed" panose="02000506030000020003"/>
                </a:rPr>
                <a:t>Attendence  Sheet</a:t>
              </a:r>
              <a:endParaRPr lang="en-US" sz="2250" spc="21">
                <a:solidFill>
                  <a:srgbClr val="FFFFFF"/>
                </a:solidFill>
                <a:latin typeface="TT Rounds Condensed" panose="02000506030000020003"/>
                <a:ea typeface="TT Rounds Condensed" panose="02000506030000020003"/>
                <a:cs typeface="TT Rounds Condensed" panose="02000506030000020003"/>
                <a:sym typeface="TT Rounds Condensed" panose="02000506030000020003"/>
              </a:endParaRP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2799219" y="8935403"/>
            <a:ext cx="2651125" cy="727869"/>
            <a:chOff x="0" y="0"/>
            <a:chExt cx="3534833" cy="970492"/>
          </a:xfrm>
        </p:grpSpPr>
        <p:sp>
          <p:nvSpPr>
            <p:cNvPr id="41" name="Freeform 41"/>
            <p:cNvSpPr/>
            <p:nvPr/>
          </p:nvSpPr>
          <p:spPr>
            <a:xfrm>
              <a:off x="10541" y="10541"/>
              <a:ext cx="3513709" cy="949325"/>
            </a:xfrm>
            <a:custGeom>
              <a:avLst/>
              <a:gdLst/>
              <a:ahLst/>
              <a:cxnLst/>
              <a:rect l="l" t="t" r="r" b="b"/>
              <a:pathLst>
                <a:path w="3513709" h="949325">
                  <a:moveTo>
                    <a:pt x="0" y="0"/>
                  </a:moveTo>
                  <a:lnTo>
                    <a:pt x="3513709" y="0"/>
                  </a:lnTo>
                  <a:lnTo>
                    <a:pt x="3513709" y="949325"/>
                  </a:lnTo>
                  <a:lnTo>
                    <a:pt x="0" y="949325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0" y="0"/>
              <a:ext cx="3534791" cy="970407"/>
            </a:xfrm>
            <a:custGeom>
              <a:avLst/>
              <a:gdLst/>
              <a:ahLst/>
              <a:cxnLst/>
              <a:rect l="l" t="t" r="r" b="b"/>
              <a:pathLst>
                <a:path w="3534791" h="970407">
                  <a:moveTo>
                    <a:pt x="10541" y="0"/>
                  </a:moveTo>
                  <a:lnTo>
                    <a:pt x="3524250" y="0"/>
                  </a:lnTo>
                  <a:cubicBezTo>
                    <a:pt x="3530092" y="0"/>
                    <a:pt x="3534791" y="4699"/>
                    <a:pt x="3534791" y="10541"/>
                  </a:cubicBezTo>
                  <a:lnTo>
                    <a:pt x="3534791" y="959866"/>
                  </a:lnTo>
                  <a:cubicBezTo>
                    <a:pt x="3534791" y="965708"/>
                    <a:pt x="3530092" y="970407"/>
                    <a:pt x="3524250" y="970407"/>
                  </a:cubicBezTo>
                  <a:lnTo>
                    <a:pt x="10541" y="970407"/>
                  </a:lnTo>
                  <a:cubicBezTo>
                    <a:pt x="4699" y="970407"/>
                    <a:pt x="0" y="965708"/>
                    <a:pt x="0" y="959866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959866"/>
                  </a:lnTo>
                  <a:lnTo>
                    <a:pt x="10541" y="959866"/>
                  </a:lnTo>
                  <a:lnTo>
                    <a:pt x="10541" y="949325"/>
                  </a:lnTo>
                  <a:lnTo>
                    <a:pt x="3524250" y="949325"/>
                  </a:lnTo>
                  <a:lnTo>
                    <a:pt x="3524250" y="959866"/>
                  </a:lnTo>
                  <a:lnTo>
                    <a:pt x="3513709" y="959866"/>
                  </a:lnTo>
                  <a:lnTo>
                    <a:pt x="3513709" y="10541"/>
                  </a:lnTo>
                  <a:lnTo>
                    <a:pt x="3524250" y="10541"/>
                  </a:lnTo>
                  <a:lnTo>
                    <a:pt x="3524250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2F5597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0"/>
              <a:ext cx="3534833" cy="970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0"/>
                </a:lnSpc>
              </a:pPr>
              <a:r>
                <a:rPr lang="en-US" sz="2250" spc="21">
                  <a:solidFill>
                    <a:srgbClr val="FFFFFF"/>
                  </a:solidFill>
                  <a:latin typeface="TT Rounds Condensed" panose="02000506030000020003"/>
                  <a:ea typeface="TT Rounds Condensed" panose="02000506030000020003"/>
                  <a:cs typeface="TT Rounds Condensed" panose="02000506030000020003"/>
                  <a:sym typeface="TT Rounds Condensed" panose="02000506030000020003"/>
                </a:rPr>
                <a:t>Detect Faces</a:t>
              </a:r>
              <a:endParaRPr lang="en-US" sz="2250" spc="21">
                <a:solidFill>
                  <a:srgbClr val="FFFFFF"/>
                </a:solidFill>
                <a:latin typeface="TT Rounds Condensed" panose="02000506030000020003"/>
                <a:ea typeface="TT Rounds Condensed" panose="02000506030000020003"/>
                <a:cs typeface="TT Rounds Condensed" panose="02000506030000020003"/>
                <a:sym typeface="TT Rounds Condensed" panose="02000506030000020003"/>
              </a:endParaRP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5849600" y="8877141"/>
            <a:ext cx="2164556" cy="728662"/>
            <a:chOff x="0" y="0"/>
            <a:chExt cx="2886075" cy="971550"/>
          </a:xfrm>
        </p:grpSpPr>
        <p:sp>
          <p:nvSpPr>
            <p:cNvPr id="48" name="Freeform 48"/>
            <p:cNvSpPr/>
            <p:nvPr/>
          </p:nvSpPr>
          <p:spPr>
            <a:xfrm>
              <a:off x="10541" y="10541"/>
              <a:ext cx="2864993" cy="950468"/>
            </a:xfrm>
            <a:custGeom>
              <a:avLst/>
              <a:gdLst/>
              <a:ahLst/>
              <a:cxnLst/>
              <a:rect l="l" t="t" r="r" b="b"/>
              <a:pathLst>
                <a:path w="2864993" h="950468">
                  <a:moveTo>
                    <a:pt x="0" y="0"/>
                  </a:moveTo>
                  <a:lnTo>
                    <a:pt x="2864993" y="0"/>
                  </a:lnTo>
                  <a:lnTo>
                    <a:pt x="2864993" y="950468"/>
                  </a:lnTo>
                  <a:lnTo>
                    <a:pt x="0" y="950468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9" name="Freeform 49"/>
            <p:cNvSpPr/>
            <p:nvPr/>
          </p:nvSpPr>
          <p:spPr>
            <a:xfrm>
              <a:off x="0" y="0"/>
              <a:ext cx="2886075" cy="971550"/>
            </a:xfrm>
            <a:custGeom>
              <a:avLst/>
              <a:gdLst/>
              <a:ahLst/>
              <a:cxnLst/>
              <a:rect l="l" t="t" r="r" b="b"/>
              <a:pathLst>
                <a:path w="2886075" h="971550">
                  <a:moveTo>
                    <a:pt x="10541" y="0"/>
                  </a:moveTo>
                  <a:lnTo>
                    <a:pt x="2875534" y="0"/>
                  </a:lnTo>
                  <a:cubicBezTo>
                    <a:pt x="2881376" y="0"/>
                    <a:pt x="2886075" y="4699"/>
                    <a:pt x="2886075" y="10541"/>
                  </a:cubicBezTo>
                  <a:lnTo>
                    <a:pt x="2886075" y="961009"/>
                  </a:lnTo>
                  <a:cubicBezTo>
                    <a:pt x="2886075" y="966851"/>
                    <a:pt x="2881376" y="971550"/>
                    <a:pt x="2875534" y="971550"/>
                  </a:cubicBezTo>
                  <a:lnTo>
                    <a:pt x="10541" y="971550"/>
                  </a:lnTo>
                  <a:cubicBezTo>
                    <a:pt x="4699" y="971550"/>
                    <a:pt x="0" y="966851"/>
                    <a:pt x="0" y="961009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961009"/>
                  </a:lnTo>
                  <a:lnTo>
                    <a:pt x="10541" y="961009"/>
                  </a:lnTo>
                  <a:lnTo>
                    <a:pt x="10541" y="950468"/>
                  </a:lnTo>
                  <a:lnTo>
                    <a:pt x="2875534" y="950468"/>
                  </a:lnTo>
                  <a:lnTo>
                    <a:pt x="2875534" y="961009"/>
                  </a:lnTo>
                  <a:lnTo>
                    <a:pt x="2864993" y="961009"/>
                  </a:lnTo>
                  <a:lnTo>
                    <a:pt x="2864993" y="10541"/>
                  </a:lnTo>
                  <a:lnTo>
                    <a:pt x="2875534" y="10541"/>
                  </a:lnTo>
                  <a:lnTo>
                    <a:pt x="2875534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2F5597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0"/>
              <a:ext cx="2886075" cy="971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0"/>
                </a:lnSpc>
              </a:pPr>
              <a:r>
                <a:rPr lang="en-US" sz="2250" spc="21">
                  <a:solidFill>
                    <a:srgbClr val="FFFFFF"/>
                  </a:solidFill>
                  <a:latin typeface="TT Rounds Condensed" panose="02000506030000020003"/>
                  <a:ea typeface="TT Rounds Condensed" panose="02000506030000020003"/>
                  <a:cs typeface="TT Rounds Condensed" panose="02000506030000020003"/>
                  <a:sym typeface="TT Rounds Condensed" panose="02000506030000020003"/>
                </a:rPr>
                <a:t>Training Set</a:t>
              </a:r>
              <a:endParaRPr lang="en-US" sz="2250" spc="21">
                <a:solidFill>
                  <a:srgbClr val="FFFFFF"/>
                </a:solidFill>
                <a:latin typeface="TT Rounds Condensed" panose="02000506030000020003"/>
                <a:ea typeface="TT Rounds Condensed" panose="02000506030000020003"/>
                <a:cs typeface="TT Rounds Condensed" panose="02000506030000020003"/>
                <a:sym typeface="TT Rounds Condensed" panose="02000506030000020003"/>
              </a:endParaRPr>
            </a:p>
          </p:txBody>
        </p:sp>
      </p:grpSp>
      <p:sp>
        <p:nvSpPr>
          <p:cNvPr id="55" name="AutoShape 55"/>
          <p:cNvSpPr/>
          <p:nvPr/>
        </p:nvSpPr>
        <p:spPr>
          <a:xfrm>
            <a:off x="12496823" y="2476262"/>
            <a:ext cx="1729376" cy="9525"/>
          </a:xfrm>
          <a:prstGeom prst="line">
            <a:avLst/>
          </a:prstGeom>
          <a:ln w="9525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56" name="AutoShape 56"/>
          <p:cNvSpPr/>
          <p:nvPr/>
        </p:nvSpPr>
        <p:spPr>
          <a:xfrm>
            <a:off x="15077559" y="3911600"/>
            <a:ext cx="396319" cy="9525"/>
          </a:xfrm>
          <a:prstGeom prst="line">
            <a:avLst/>
          </a:prstGeom>
          <a:ln w="9525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58" name="TextBox 27"/>
          <p:cNvSpPr txBox="1"/>
          <p:nvPr/>
        </p:nvSpPr>
        <p:spPr>
          <a:xfrm>
            <a:off x="14921706" y="7505859"/>
            <a:ext cx="3092450" cy="81835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700"/>
              </a:lnSpc>
            </a:pPr>
            <a:r>
              <a:rPr lang="en-US" sz="2250" spc="21">
                <a:solidFill>
                  <a:srgbClr val="FFFFFF"/>
                </a:solidFill>
                <a:latin typeface="TT Rounds Condensed" panose="02000506030000020003"/>
                <a:ea typeface="TT Rounds Condensed" panose="02000506030000020003"/>
                <a:cs typeface="TT Rounds Condensed" panose="02000506030000020003"/>
                <a:sym typeface="TT Rounds Condensed" panose="02000506030000020003"/>
              </a:rPr>
              <a:t>Web Cam</a:t>
            </a:r>
            <a:endParaRPr lang="en-US" sz="2250" spc="21">
              <a:solidFill>
                <a:srgbClr val="FFFFFF"/>
              </a:solidFill>
              <a:latin typeface="TT Rounds Condensed" panose="02000506030000020003"/>
              <a:ea typeface="TT Rounds Condensed" panose="02000506030000020003"/>
              <a:cs typeface="TT Rounds Condensed" panose="02000506030000020003"/>
              <a:sym typeface="TT Rounds Condensed" panose="02000506030000020003"/>
            </a:endParaRPr>
          </a:p>
        </p:txBody>
      </p:sp>
      <p:sp>
        <p:nvSpPr>
          <p:cNvPr id="59" name="TextBox 27"/>
          <p:cNvSpPr txBox="1"/>
          <p:nvPr/>
        </p:nvSpPr>
        <p:spPr>
          <a:xfrm>
            <a:off x="15029180" y="5045075"/>
            <a:ext cx="2846070" cy="79057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700"/>
              </a:lnSpc>
            </a:pPr>
            <a:r>
              <a:rPr lang="en-US" sz="2250" spc="21">
                <a:solidFill>
                  <a:srgbClr val="FFFFFF"/>
                </a:solidFill>
                <a:latin typeface="TT Rounds Condensed" panose="02000506030000020003"/>
                <a:ea typeface="TT Rounds Condensed" panose="02000506030000020003"/>
                <a:cs typeface="TT Rounds Condensed" panose="02000506030000020003"/>
                <a:sym typeface="TT Rounds Condensed" panose="02000506030000020003"/>
              </a:rPr>
              <a:t>Web Cam</a:t>
            </a:r>
            <a:endParaRPr lang="en-US" sz="2250" spc="21">
              <a:solidFill>
                <a:srgbClr val="FFFFFF"/>
              </a:solidFill>
              <a:latin typeface="TT Rounds Condensed" panose="02000506030000020003"/>
              <a:ea typeface="TT Rounds Condensed" panose="02000506030000020003"/>
              <a:cs typeface="TT Rounds Condensed" panose="02000506030000020003"/>
              <a:sym typeface="TT Rounds Condensed" panose="02000506030000020003"/>
            </a:endParaRPr>
          </a:p>
        </p:txBody>
      </p:sp>
      <p:sp>
        <p:nvSpPr>
          <p:cNvPr id="60" name="TextBox 27"/>
          <p:cNvSpPr txBox="1"/>
          <p:nvPr/>
        </p:nvSpPr>
        <p:spPr>
          <a:xfrm>
            <a:off x="14921706" y="6362859"/>
            <a:ext cx="3092450" cy="81835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700"/>
              </a:lnSpc>
            </a:pPr>
            <a:r>
              <a:rPr lang="en-US" sz="2250" spc="21">
                <a:solidFill>
                  <a:srgbClr val="FFFFFF"/>
                </a:solidFill>
                <a:latin typeface="TT Rounds Condensed" panose="02000506030000020003"/>
                <a:ea typeface="TT Rounds Condensed" panose="02000506030000020003"/>
                <a:cs typeface="TT Rounds Condensed" panose="02000506030000020003"/>
                <a:sym typeface="TT Rounds Condensed" panose="02000506030000020003"/>
              </a:rPr>
              <a:t>Web Cam</a:t>
            </a:r>
            <a:endParaRPr lang="en-US" sz="2250" spc="21">
              <a:solidFill>
                <a:srgbClr val="FFFFFF"/>
              </a:solidFill>
              <a:latin typeface="TT Rounds Condensed" panose="02000506030000020003"/>
              <a:ea typeface="TT Rounds Condensed" panose="02000506030000020003"/>
              <a:cs typeface="TT Rounds Condensed" panose="02000506030000020003"/>
              <a:sym typeface="TT Rounds Condensed" panose="02000506030000020003"/>
            </a:endParaRPr>
          </a:p>
        </p:txBody>
      </p:sp>
      <p:sp>
        <p:nvSpPr>
          <p:cNvPr id="61" name="Rectangles 60"/>
          <p:cNvSpPr/>
          <p:nvPr/>
        </p:nvSpPr>
        <p:spPr>
          <a:xfrm>
            <a:off x="14935200" y="4991100"/>
            <a:ext cx="3048000" cy="838200"/>
          </a:xfrm>
          <a:prstGeom prst="rect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highlight>
                  <a:srgbClr val="00FFFF"/>
                </a:highlight>
              </a:rPr>
              <a:t>Face Identification</a:t>
            </a:r>
            <a:endParaRPr lang="en-US">
              <a:highlight>
                <a:srgbClr val="00FFFF"/>
              </a:highlight>
            </a:endParaRPr>
          </a:p>
        </p:txBody>
      </p:sp>
      <p:sp>
        <p:nvSpPr>
          <p:cNvPr id="62" name="Rectangles 61"/>
          <p:cNvSpPr/>
          <p:nvPr/>
        </p:nvSpPr>
        <p:spPr>
          <a:xfrm>
            <a:off x="14958060" y="6286500"/>
            <a:ext cx="3048000" cy="83820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highlight>
                  <a:srgbClr val="00FFFF"/>
                </a:highlight>
              </a:rPr>
              <a:t>Feature Classification</a:t>
            </a:r>
            <a:endParaRPr lang="en-US">
              <a:solidFill>
                <a:schemeClr val="bg1"/>
              </a:solidFill>
              <a:highlight>
                <a:srgbClr val="00FFFF"/>
              </a:highlight>
            </a:endParaRPr>
          </a:p>
        </p:txBody>
      </p:sp>
      <p:sp>
        <p:nvSpPr>
          <p:cNvPr id="63" name="Rectangles 62"/>
          <p:cNvSpPr/>
          <p:nvPr/>
        </p:nvSpPr>
        <p:spPr>
          <a:xfrm>
            <a:off x="14958060" y="7581900"/>
            <a:ext cx="3048000" cy="76200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highlight>
                  <a:srgbClr val="00FFFF"/>
                </a:highlight>
              </a:rPr>
              <a:t>Feature Extraction</a:t>
            </a:r>
            <a:endParaRPr lang="en-US">
              <a:highlight>
                <a:srgbClr val="00FFFF"/>
              </a:highlight>
            </a:endParaRPr>
          </a:p>
        </p:txBody>
      </p:sp>
      <p:cxnSp>
        <p:nvCxnSpPr>
          <p:cNvPr id="64" name="Straight Connector 63"/>
          <p:cNvCxnSpPr>
            <a:stCxn id="55" idx="1"/>
          </p:cNvCxnSpPr>
          <p:nvPr/>
        </p:nvCxnSpPr>
        <p:spPr>
          <a:xfrm>
            <a:off x="14225905" y="2486025"/>
            <a:ext cx="23495" cy="11334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7" idx="2"/>
          </p:cNvCxnSpPr>
          <p:nvPr/>
        </p:nvCxnSpPr>
        <p:spPr>
          <a:xfrm>
            <a:off x="11045190" y="5708650"/>
            <a:ext cx="3810" cy="32448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23" idx="2"/>
          </p:cNvCxnSpPr>
          <p:nvPr/>
        </p:nvCxnSpPr>
        <p:spPr>
          <a:xfrm>
            <a:off x="11041380" y="2837815"/>
            <a:ext cx="7620" cy="21532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 flipV="1">
            <a:off x="16687800" y="8420100"/>
            <a:ext cx="8255" cy="4375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1" idx="0"/>
          </p:cNvCxnSpPr>
          <p:nvPr/>
        </p:nvCxnSpPr>
        <p:spPr>
          <a:xfrm flipV="1">
            <a:off x="16459200" y="4381500"/>
            <a:ext cx="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12344400" y="9258300"/>
            <a:ext cx="457200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15392400" y="9258300"/>
            <a:ext cx="311785" cy="13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11049000" y="8180070"/>
            <a:ext cx="5715" cy="8496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10998835" y="4282440"/>
            <a:ext cx="42545" cy="7861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14213840" y="3005455"/>
            <a:ext cx="35560" cy="5378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56" idx="0"/>
            <a:endCxn id="56" idx="1"/>
          </p:cNvCxnSpPr>
          <p:nvPr/>
        </p:nvCxnSpPr>
        <p:spPr>
          <a:xfrm>
            <a:off x="15077440" y="3911600"/>
            <a:ext cx="396240" cy="9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1" idx="2"/>
          </p:cNvCxnSpPr>
          <p:nvPr/>
        </p:nvCxnSpPr>
        <p:spPr>
          <a:xfrm flipH="1">
            <a:off x="16383000" y="5829300"/>
            <a:ext cx="762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0"/>
          </p:cNvCxnSpPr>
          <p:nvPr/>
        </p:nvCxnSpPr>
        <p:spPr>
          <a:xfrm flipH="1" flipV="1">
            <a:off x="16459200" y="7048500"/>
            <a:ext cx="2286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900392" y="3412182"/>
            <a:ext cx="9345216" cy="4791373"/>
            <a:chOff x="0" y="0"/>
            <a:chExt cx="12460288" cy="63884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460350" cy="6388354"/>
            </a:xfrm>
            <a:custGeom>
              <a:avLst/>
              <a:gdLst/>
              <a:ahLst/>
              <a:cxnLst/>
              <a:rect l="l" t="t" r="r" b="b"/>
              <a:pathLst>
                <a:path w="12460350" h="6388354">
                  <a:moveTo>
                    <a:pt x="0" y="66167"/>
                  </a:moveTo>
                  <a:cubicBezTo>
                    <a:pt x="0" y="29591"/>
                    <a:pt x="29718" y="0"/>
                    <a:pt x="66294" y="0"/>
                  </a:cubicBezTo>
                  <a:lnTo>
                    <a:pt x="12394057" y="0"/>
                  </a:lnTo>
                  <a:lnTo>
                    <a:pt x="12394057" y="6350"/>
                  </a:lnTo>
                  <a:lnTo>
                    <a:pt x="12394057" y="0"/>
                  </a:lnTo>
                  <a:cubicBezTo>
                    <a:pt x="12430633" y="0"/>
                    <a:pt x="12460350" y="29591"/>
                    <a:pt x="12460350" y="66167"/>
                  </a:cubicBezTo>
                  <a:lnTo>
                    <a:pt x="12454000" y="66167"/>
                  </a:lnTo>
                  <a:lnTo>
                    <a:pt x="12460350" y="66167"/>
                  </a:lnTo>
                  <a:lnTo>
                    <a:pt x="12460350" y="6322187"/>
                  </a:lnTo>
                  <a:lnTo>
                    <a:pt x="12454000" y="6322187"/>
                  </a:lnTo>
                  <a:lnTo>
                    <a:pt x="12460350" y="6322187"/>
                  </a:lnTo>
                  <a:cubicBezTo>
                    <a:pt x="12460350" y="6358763"/>
                    <a:pt x="12430633" y="6388354"/>
                    <a:pt x="12394057" y="6388354"/>
                  </a:cubicBezTo>
                  <a:lnTo>
                    <a:pt x="12394057" y="6382004"/>
                  </a:lnTo>
                  <a:lnTo>
                    <a:pt x="12394057" y="6388354"/>
                  </a:lnTo>
                  <a:lnTo>
                    <a:pt x="66294" y="6388354"/>
                  </a:lnTo>
                  <a:lnTo>
                    <a:pt x="66294" y="6382004"/>
                  </a:lnTo>
                  <a:lnTo>
                    <a:pt x="66294" y="6388354"/>
                  </a:lnTo>
                  <a:cubicBezTo>
                    <a:pt x="29718" y="6388354"/>
                    <a:pt x="0" y="6358763"/>
                    <a:pt x="0" y="6322187"/>
                  </a:cubicBezTo>
                  <a:lnTo>
                    <a:pt x="0" y="66167"/>
                  </a:lnTo>
                  <a:lnTo>
                    <a:pt x="6350" y="66167"/>
                  </a:lnTo>
                  <a:lnTo>
                    <a:pt x="0" y="66167"/>
                  </a:lnTo>
                  <a:moveTo>
                    <a:pt x="12700" y="66167"/>
                  </a:moveTo>
                  <a:lnTo>
                    <a:pt x="12700" y="6322187"/>
                  </a:lnTo>
                  <a:lnTo>
                    <a:pt x="6350" y="6322187"/>
                  </a:lnTo>
                  <a:lnTo>
                    <a:pt x="12700" y="6322187"/>
                  </a:lnTo>
                  <a:cubicBezTo>
                    <a:pt x="12700" y="6351778"/>
                    <a:pt x="36703" y="6375654"/>
                    <a:pt x="66294" y="6375654"/>
                  </a:cubicBezTo>
                  <a:lnTo>
                    <a:pt x="12394057" y="6375654"/>
                  </a:lnTo>
                  <a:cubicBezTo>
                    <a:pt x="12423648" y="6375654"/>
                    <a:pt x="12447650" y="6351651"/>
                    <a:pt x="12447650" y="6322187"/>
                  </a:cubicBezTo>
                  <a:lnTo>
                    <a:pt x="12447650" y="66167"/>
                  </a:lnTo>
                  <a:cubicBezTo>
                    <a:pt x="12447650" y="36576"/>
                    <a:pt x="12423648" y="12700"/>
                    <a:pt x="12394057" y="12700"/>
                  </a:cubicBezTo>
                  <a:lnTo>
                    <a:pt x="66294" y="12700"/>
                  </a:lnTo>
                  <a:lnTo>
                    <a:pt x="66294" y="6350"/>
                  </a:lnTo>
                  <a:lnTo>
                    <a:pt x="66294" y="12700"/>
                  </a:lnTo>
                  <a:cubicBezTo>
                    <a:pt x="36703" y="12700"/>
                    <a:pt x="12700" y="36703"/>
                    <a:pt x="12700" y="66167"/>
                  </a:cubicBezTo>
                  <a:close/>
                </a:path>
              </a:pathLst>
            </a:custGeom>
            <a:solidFill>
              <a:srgbClr val="FFFFFF">
                <a:alpha val="23922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914680" y="3426470"/>
            <a:ext cx="9315599" cy="856804"/>
            <a:chOff x="0" y="0"/>
            <a:chExt cx="12420798" cy="114240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420854" cy="1142365"/>
            </a:xfrm>
            <a:custGeom>
              <a:avLst/>
              <a:gdLst/>
              <a:ahLst/>
              <a:cxnLst/>
              <a:rect l="l" t="t" r="r" b="b"/>
              <a:pathLst>
                <a:path w="12420854" h="1142365">
                  <a:moveTo>
                    <a:pt x="0" y="0"/>
                  </a:moveTo>
                  <a:lnTo>
                    <a:pt x="12420854" y="0"/>
                  </a:lnTo>
                  <a:lnTo>
                    <a:pt x="12420854" y="1142365"/>
                  </a:lnTo>
                  <a:lnTo>
                    <a:pt x="0" y="1142365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914680" y="4283274"/>
            <a:ext cx="9315599" cy="856804"/>
            <a:chOff x="0" y="0"/>
            <a:chExt cx="12420798" cy="114240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420854" cy="1142365"/>
            </a:xfrm>
            <a:custGeom>
              <a:avLst/>
              <a:gdLst/>
              <a:ahLst/>
              <a:cxnLst/>
              <a:rect l="l" t="t" r="r" b="b"/>
              <a:pathLst>
                <a:path w="12420854" h="1142365">
                  <a:moveTo>
                    <a:pt x="0" y="0"/>
                  </a:moveTo>
                  <a:lnTo>
                    <a:pt x="12420854" y="0"/>
                  </a:lnTo>
                  <a:lnTo>
                    <a:pt x="12420854" y="1142365"/>
                  </a:lnTo>
                  <a:lnTo>
                    <a:pt x="0" y="1142365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914680" y="5140078"/>
            <a:ext cx="9315599" cy="856804"/>
            <a:chOff x="0" y="0"/>
            <a:chExt cx="12420798" cy="114240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420854" cy="1142365"/>
            </a:xfrm>
            <a:custGeom>
              <a:avLst/>
              <a:gdLst/>
              <a:ahLst/>
              <a:cxnLst/>
              <a:rect l="l" t="t" r="r" b="b"/>
              <a:pathLst>
                <a:path w="12420854" h="1142365">
                  <a:moveTo>
                    <a:pt x="0" y="0"/>
                  </a:moveTo>
                  <a:lnTo>
                    <a:pt x="12420854" y="0"/>
                  </a:lnTo>
                  <a:lnTo>
                    <a:pt x="12420854" y="1142365"/>
                  </a:lnTo>
                  <a:lnTo>
                    <a:pt x="0" y="1142365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914680" y="5996880"/>
            <a:ext cx="9315599" cy="1335584"/>
            <a:chOff x="0" y="0"/>
            <a:chExt cx="12420798" cy="178077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420854" cy="1780794"/>
            </a:xfrm>
            <a:custGeom>
              <a:avLst/>
              <a:gdLst/>
              <a:ahLst/>
              <a:cxnLst/>
              <a:rect l="l" t="t" r="r" b="b"/>
              <a:pathLst>
                <a:path w="12420854" h="1780794">
                  <a:moveTo>
                    <a:pt x="0" y="0"/>
                  </a:moveTo>
                  <a:lnTo>
                    <a:pt x="12420854" y="0"/>
                  </a:lnTo>
                  <a:lnTo>
                    <a:pt x="12420854" y="1780794"/>
                  </a:lnTo>
                  <a:lnTo>
                    <a:pt x="0" y="1780794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914680" y="7332464"/>
            <a:ext cx="9315599" cy="856804"/>
            <a:chOff x="0" y="0"/>
            <a:chExt cx="12420798" cy="114240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420854" cy="1142365"/>
            </a:xfrm>
            <a:custGeom>
              <a:avLst/>
              <a:gdLst/>
              <a:ahLst/>
              <a:cxnLst/>
              <a:rect l="l" t="t" r="r" b="b"/>
              <a:pathLst>
                <a:path w="12420854" h="1142365">
                  <a:moveTo>
                    <a:pt x="0" y="0"/>
                  </a:moveTo>
                  <a:lnTo>
                    <a:pt x="12420854" y="0"/>
                  </a:lnTo>
                  <a:lnTo>
                    <a:pt x="12420854" y="1142365"/>
                  </a:lnTo>
                  <a:lnTo>
                    <a:pt x="0" y="1142365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8" name="Freeform 18"/>
          <p:cNvSpPr/>
          <p:nvPr/>
        </p:nvSpPr>
        <p:spPr>
          <a:xfrm>
            <a:off x="1028700" y="2150610"/>
            <a:ext cx="5474930" cy="6356958"/>
          </a:xfrm>
          <a:custGeom>
            <a:avLst/>
            <a:gdLst/>
            <a:ahLst/>
            <a:cxnLst/>
            <a:rect l="l" t="t" r="r" b="b"/>
            <a:pathLst>
              <a:path w="5474930" h="6356958">
                <a:moveTo>
                  <a:pt x="0" y="0"/>
                </a:moveTo>
                <a:lnTo>
                  <a:pt x="5474930" y="0"/>
                </a:lnTo>
                <a:lnTo>
                  <a:pt x="5474930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TextBox 19"/>
          <p:cNvSpPr txBox="1"/>
          <p:nvPr/>
        </p:nvSpPr>
        <p:spPr>
          <a:xfrm>
            <a:off x="8823648" y="2122035"/>
            <a:ext cx="7040612" cy="908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FFD9BE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rPr>
              <a:t>Database Diagram</a:t>
            </a:r>
            <a:endParaRPr lang="en-US" sz="5500">
              <a:solidFill>
                <a:srgbClr val="FFD9BE"/>
              </a:solidFill>
              <a:latin typeface="Quattrocento" panose="02020502030000000404"/>
              <a:ea typeface="Quattrocento" panose="02020502030000000404"/>
              <a:cs typeface="Quattrocento" panose="02020502030000000404"/>
              <a:sym typeface="Quattrocento" panose="02020502030000000404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8214866" y="3520231"/>
            <a:ext cx="2501801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0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rPr>
              <a:t>Table Name</a:t>
            </a:r>
            <a:endParaRPr lang="en-US" sz="2310">
              <a:solidFill>
                <a:srgbClr val="F9EEE7"/>
              </a:solidFill>
              <a:latin typeface="Quattrocento" panose="02020502030000000404"/>
              <a:ea typeface="Quattrocento" panose="02020502030000000404"/>
              <a:cs typeface="Quattrocento" panose="02020502030000000404"/>
              <a:sym typeface="Quattrocento" panose="02020502030000000404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324481" y="3520231"/>
            <a:ext cx="2497039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0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rPr>
              <a:t>Primary Key</a:t>
            </a:r>
            <a:endParaRPr lang="en-US" sz="2310">
              <a:solidFill>
                <a:srgbClr val="F9EEE7"/>
              </a:solidFill>
              <a:latin typeface="Quattrocento" panose="02020502030000000404"/>
              <a:ea typeface="Quattrocento" panose="02020502030000000404"/>
              <a:cs typeface="Quattrocento" panose="02020502030000000404"/>
              <a:sym typeface="Quattrocento" panose="02020502030000000404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4429334" y="3520231"/>
            <a:ext cx="2501801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0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rPr>
              <a:t>Foreign Key</a:t>
            </a:r>
            <a:endParaRPr lang="en-US" sz="2310">
              <a:solidFill>
                <a:srgbClr val="F9EEE7"/>
              </a:solidFill>
              <a:latin typeface="Quattrocento" panose="02020502030000000404"/>
              <a:ea typeface="Quattrocento" panose="02020502030000000404"/>
              <a:cs typeface="Quattrocento" panose="02020502030000000404"/>
              <a:sym typeface="Quattrocento" panose="02020502030000000404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8214866" y="4377035"/>
            <a:ext cx="2501801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0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rPr>
              <a:t>Students</a:t>
            </a:r>
            <a:endParaRPr lang="en-US" sz="2310">
              <a:solidFill>
                <a:srgbClr val="F9EEE7"/>
              </a:solidFill>
              <a:latin typeface="Quattrocento" panose="02020502030000000404"/>
              <a:ea typeface="Quattrocento" panose="02020502030000000404"/>
              <a:cs typeface="Quattrocento" panose="02020502030000000404"/>
              <a:sym typeface="Quattrocento" panose="02020502030000000404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324481" y="4377035"/>
            <a:ext cx="2497039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0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rPr>
              <a:t>StudentID</a:t>
            </a:r>
            <a:endParaRPr lang="en-US" sz="2310">
              <a:solidFill>
                <a:srgbClr val="F9EEE7"/>
              </a:solidFill>
              <a:latin typeface="Quattrocento" panose="02020502030000000404"/>
              <a:ea typeface="Quattrocento" panose="02020502030000000404"/>
              <a:cs typeface="Quattrocento" panose="02020502030000000404"/>
              <a:sym typeface="Quattrocento" panose="02020502030000000404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4429334" y="4377035"/>
            <a:ext cx="2501801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0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rPr>
              <a:t>-</a:t>
            </a:r>
            <a:endParaRPr lang="en-US" sz="2310">
              <a:solidFill>
                <a:srgbClr val="F9EEE7"/>
              </a:solidFill>
              <a:latin typeface="Quattrocento" panose="02020502030000000404"/>
              <a:ea typeface="Quattrocento" panose="02020502030000000404"/>
              <a:cs typeface="Quattrocento" panose="02020502030000000404"/>
              <a:sym typeface="Quattrocento" panose="02020502030000000404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8214866" y="5233839"/>
            <a:ext cx="2501801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0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rPr>
              <a:t>FacialFeatures</a:t>
            </a:r>
            <a:endParaRPr lang="en-US" sz="2310">
              <a:solidFill>
                <a:srgbClr val="F9EEE7"/>
              </a:solidFill>
              <a:latin typeface="Quattrocento" panose="02020502030000000404"/>
              <a:ea typeface="Quattrocento" panose="02020502030000000404"/>
              <a:cs typeface="Quattrocento" panose="02020502030000000404"/>
              <a:sym typeface="Quattrocento" panose="02020502030000000404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324481" y="5233839"/>
            <a:ext cx="2497039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0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rPr>
              <a:t>FeatureID</a:t>
            </a:r>
            <a:endParaRPr lang="en-US" sz="2310">
              <a:solidFill>
                <a:srgbClr val="F9EEE7"/>
              </a:solidFill>
              <a:latin typeface="Quattrocento" panose="02020502030000000404"/>
              <a:ea typeface="Quattrocento" panose="02020502030000000404"/>
              <a:cs typeface="Quattrocento" panose="02020502030000000404"/>
              <a:sym typeface="Quattrocento" panose="02020502030000000404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4429334" y="5233839"/>
            <a:ext cx="2501801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0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rPr>
              <a:t>StudentID</a:t>
            </a:r>
            <a:endParaRPr lang="en-US" sz="2310">
              <a:solidFill>
                <a:srgbClr val="F9EEE7"/>
              </a:solidFill>
              <a:latin typeface="Quattrocento" panose="02020502030000000404"/>
              <a:ea typeface="Quattrocento" panose="02020502030000000404"/>
              <a:cs typeface="Quattrocento" panose="02020502030000000404"/>
              <a:sym typeface="Quattrocento" panose="02020502030000000404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8214866" y="6090642"/>
            <a:ext cx="2501801" cy="105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0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rPr>
              <a:t>AttendanceRecords</a:t>
            </a:r>
            <a:endParaRPr lang="en-US" sz="2310">
              <a:solidFill>
                <a:srgbClr val="F9EEE7"/>
              </a:solidFill>
              <a:latin typeface="Quattrocento" panose="02020502030000000404"/>
              <a:ea typeface="Quattrocento" panose="02020502030000000404"/>
              <a:cs typeface="Quattrocento" panose="02020502030000000404"/>
              <a:sym typeface="Quattrocento" panose="02020502030000000404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1324481" y="6090642"/>
            <a:ext cx="2497039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0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rPr>
              <a:t>RecordID</a:t>
            </a:r>
            <a:endParaRPr lang="en-US" sz="2310">
              <a:solidFill>
                <a:srgbClr val="F9EEE7"/>
              </a:solidFill>
              <a:latin typeface="Quattrocento" panose="02020502030000000404"/>
              <a:ea typeface="Quattrocento" panose="02020502030000000404"/>
              <a:cs typeface="Quattrocento" panose="02020502030000000404"/>
              <a:sym typeface="Quattrocento" panose="02020502030000000404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4429334" y="6090642"/>
            <a:ext cx="2501801" cy="105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0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rPr>
              <a:t>StudentID, CourseID</a:t>
            </a:r>
            <a:endParaRPr lang="en-US" sz="2310">
              <a:solidFill>
                <a:srgbClr val="F9EEE7"/>
              </a:solidFill>
              <a:latin typeface="Quattrocento" panose="02020502030000000404"/>
              <a:ea typeface="Quattrocento" panose="02020502030000000404"/>
              <a:cs typeface="Quattrocento" panose="02020502030000000404"/>
              <a:sym typeface="Quattrocento" panose="02020502030000000404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8214866" y="7426226"/>
            <a:ext cx="2501801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0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rPr>
              <a:t>Courses</a:t>
            </a:r>
            <a:endParaRPr lang="en-US" sz="2310">
              <a:solidFill>
                <a:srgbClr val="F9EEE7"/>
              </a:solidFill>
              <a:latin typeface="Quattrocento" panose="02020502030000000404"/>
              <a:ea typeface="Quattrocento" panose="02020502030000000404"/>
              <a:cs typeface="Quattrocento" panose="02020502030000000404"/>
              <a:sym typeface="Quattrocento" panose="02020502030000000404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1324481" y="7426226"/>
            <a:ext cx="2497039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0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rPr>
              <a:t>CourseID</a:t>
            </a:r>
            <a:endParaRPr lang="en-US" sz="2310">
              <a:solidFill>
                <a:srgbClr val="F9EEE7"/>
              </a:solidFill>
              <a:latin typeface="Quattrocento" panose="02020502030000000404"/>
              <a:ea typeface="Quattrocento" panose="02020502030000000404"/>
              <a:cs typeface="Quattrocento" panose="02020502030000000404"/>
              <a:sym typeface="Quattrocento" panose="02020502030000000404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4429334" y="7426226"/>
            <a:ext cx="2501801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0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rPr>
              <a:t>-</a:t>
            </a:r>
            <a:endParaRPr lang="en-US" sz="2310">
              <a:solidFill>
                <a:srgbClr val="F9EEE7"/>
              </a:solidFill>
              <a:latin typeface="Quattrocento" panose="02020502030000000404"/>
              <a:ea typeface="Quattrocento" panose="02020502030000000404"/>
              <a:cs typeface="Quattrocento" panose="02020502030000000404"/>
              <a:sym typeface="Quattrocento" panose="020205020300000004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623694" y="821630"/>
            <a:ext cx="7040612" cy="908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FFD9BE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rPr>
              <a:t>User Interface</a:t>
            </a:r>
            <a:endParaRPr lang="en-US" sz="5500">
              <a:solidFill>
                <a:srgbClr val="FFD9BE"/>
              </a:solidFill>
              <a:latin typeface="Quattrocento" panose="02020502030000000404"/>
              <a:ea typeface="Quattrocento" panose="02020502030000000404"/>
              <a:cs typeface="Quattrocento" panose="02020502030000000404"/>
              <a:sym typeface="Quattrocento" panose="020205020300000004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47155" y="2539851"/>
            <a:ext cx="3520231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5"/>
              </a:lnSpc>
            </a:pPr>
            <a:r>
              <a:rPr lang="en-US" sz="2750">
                <a:solidFill>
                  <a:srgbClr val="FFD9BE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rPr>
              <a:t>Dashboard</a:t>
            </a:r>
            <a:endParaRPr lang="en-US" sz="2750">
              <a:solidFill>
                <a:srgbClr val="FFD9BE"/>
              </a:solidFill>
              <a:latin typeface="Quattrocento" panose="02020502030000000404"/>
              <a:ea typeface="Quattrocento" panose="02020502030000000404"/>
              <a:cs typeface="Quattrocento" panose="02020502030000000404"/>
              <a:sym typeface="Quattrocento" panose="020205020300000004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47155" y="3154312"/>
            <a:ext cx="4910732" cy="1531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0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rPr>
              <a:t>Real-time attendance statistics and analytics. Customizable widgets for quick insights and decision-making.</a:t>
            </a:r>
            <a:endParaRPr lang="en-US" sz="2310">
              <a:solidFill>
                <a:srgbClr val="F9EEE7"/>
              </a:solidFill>
              <a:latin typeface="Quattrocento" panose="02020502030000000404"/>
              <a:ea typeface="Quattrocento" panose="02020502030000000404"/>
              <a:cs typeface="Quattrocento" panose="02020502030000000404"/>
              <a:sym typeface="Quattrocento" panose="020205020300000004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46560" y="4917132"/>
            <a:ext cx="3520231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5"/>
              </a:lnSpc>
            </a:pPr>
            <a:r>
              <a:rPr lang="en-US" sz="2750">
                <a:solidFill>
                  <a:srgbClr val="FFD9BE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rPr>
              <a:t>Student Management</a:t>
            </a:r>
            <a:endParaRPr lang="en-US" sz="2750">
              <a:solidFill>
                <a:srgbClr val="FFD9BE"/>
              </a:solidFill>
              <a:latin typeface="Quattrocento" panose="02020502030000000404"/>
              <a:ea typeface="Quattrocento" panose="02020502030000000404"/>
              <a:cs typeface="Quattrocento" panose="02020502030000000404"/>
              <a:sym typeface="Quattrocento" panose="020205020300000004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46560" y="5423644"/>
            <a:ext cx="4910732" cy="201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0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rPr>
              <a:t>Easy-to-use interface for adding and managing student profiles. Bulk upload feature for efficient data entry.</a:t>
            </a:r>
            <a:endParaRPr lang="en-US" sz="2310">
              <a:solidFill>
                <a:srgbClr val="F9EEE7"/>
              </a:solidFill>
              <a:latin typeface="Quattrocento" panose="02020502030000000404"/>
              <a:ea typeface="Quattrocento" panose="02020502030000000404"/>
              <a:cs typeface="Quattrocento" panose="02020502030000000404"/>
              <a:sym typeface="Quattrocento" panose="020205020300000004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45964" y="7557939"/>
            <a:ext cx="3520231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5"/>
              </a:lnSpc>
            </a:pPr>
            <a:r>
              <a:rPr lang="en-US" sz="2750">
                <a:solidFill>
                  <a:srgbClr val="FFD9BE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rPr>
              <a:t>Reports Generator</a:t>
            </a:r>
            <a:endParaRPr lang="en-US" sz="2750">
              <a:solidFill>
                <a:srgbClr val="FFD9BE"/>
              </a:solidFill>
              <a:latin typeface="Quattrocento" panose="02020502030000000404"/>
              <a:ea typeface="Quattrocento" panose="02020502030000000404"/>
              <a:cs typeface="Quattrocento" panose="02020502030000000404"/>
              <a:sym typeface="Quattrocento" panose="020205020300000004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45964" y="7919987"/>
            <a:ext cx="4910732" cy="201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0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rPr>
              <a:t>Flexible reporting tools with various export options. Customizable templates for different stakeholder needs.</a:t>
            </a:r>
            <a:endParaRPr lang="en-US" sz="2310">
              <a:solidFill>
                <a:srgbClr val="F9EEE7"/>
              </a:solidFill>
              <a:latin typeface="Quattrocento" panose="02020502030000000404"/>
              <a:ea typeface="Quattrocento" panose="02020502030000000404"/>
              <a:cs typeface="Quattrocento" panose="02020502030000000404"/>
              <a:sym typeface="Quattrocento" panose="02020502030000000404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6827044" y="2558901"/>
            <a:ext cx="11127581" cy="5456386"/>
          </a:xfrm>
          <a:custGeom>
            <a:avLst/>
            <a:gdLst/>
            <a:ahLst/>
            <a:cxnLst/>
            <a:rect l="l" t="t" r="r" b="b"/>
            <a:pathLst>
              <a:path w="11127581" h="5456386">
                <a:moveTo>
                  <a:pt x="0" y="0"/>
                </a:moveTo>
                <a:lnTo>
                  <a:pt x="11127581" y="0"/>
                </a:lnTo>
                <a:lnTo>
                  <a:pt x="11127581" y="5456386"/>
                </a:lnTo>
                <a:lnTo>
                  <a:pt x="0" y="545638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" t="-8027" r="-2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538767" y="1000125"/>
            <a:ext cx="7040612" cy="908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FFD9BE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rPr>
              <a:t>LBPH Algorithm</a:t>
            </a:r>
            <a:endParaRPr lang="en-US" sz="5500">
              <a:solidFill>
                <a:srgbClr val="FFD9BE"/>
              </a:solidFill>
              <a:latin typeface="Quattrocento" panose="02020502030000000404"/>
              <a:ea typeface="Quattrocento" panose="02020502030000000404"/>
              <a:cs typeface="Quattrocento" panose="02020502030000000404"/>
              <a:sym typeface="Quattrocento" panose="02020502030000000404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7905155" y="3123754"/>
            <a:ext cx="673150" cy="673150"/>
            <a:chOff x="0" y="0"/>
            <a:chExt cx="897533" cy="8975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97509" cy="897509"/>
            </a:xfrm>
            <a:custGeom>
              <a:avLst/>
              <a:gdLst/>
              <a:ahLst/>
              <a:cxnLst/>
              <a:rect l="l" t="t" r="r" b="b"/>
              <a:pathLst>
                <a:path w="897509" h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315251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166944" y="3306216"/>
            <a:ext cx="149573" cy="365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0"/>
              </a:lnSpc>
            </a:pPr>
            <a:r>
              <a:rPr lang="en-US" sz="3310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rPr>
              <a:t>1</a:t>
            </a:r>
            <a:endParaRPr lang="en-US" sz="3310">
              <a:solidFill>
                <a:srgbClr val="F9EEE7"/>
              </a:solidFill>
              <a:latin typeface="Quattrocento" panose="02020502030000000404"/>
              <a:ea typeface="Quattrocento" panose="02020502030000000404"/>
              <a:cs typeface="Quattrocento" panose="02020502030000000404"/>
              <a:sym typeface="Quattrocento" panose="020205020300000004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877449" y="3104704"/>
            <a:ext cx="3520231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5"/>
              </a:lnSpc>
            </a:pPr>
            <a:r>
              <a:rPr lang="en-US" sz="2750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rPr>
              <a:t>Local Binary Patterns</a:t>
            </a:r>
            <a:endParaRPr lang="en-US" sz="2750">
              <a:solidFill>
                <a:srgbClr val="F9EEE7"/>
              </a:solidFill>
              <a:latin typeface="Quattrocento" panose="02020502030000000404"/>
              <a:ea typeface="Quattrocento" panose="02020502030000000404"/>
              <a:cs typeface="Quattrocento" panose="02020502030000000404"/>
              <a:sym typeface="Quattrocento" panose="020205020300000004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877449" y="3647926"/>
            <a:ext cx="3545979" cy="2967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0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rPr>
              <a:t>Analyzes pixel neighborhoods to create texture patterns. Robust against variations in lighting and facial expressions.</a:t>
            </a:r>
            <a:endParaRPr lang="en-US" sz="2310">
              <a:solidFill>
                <a:srgbClr val="F9EEE7"/>
              </a:solidFill>
              <a:latin typeface="Quattrocento" panose="02020502030000000404"/>
              <a:ea typeface="Quattrocento" panose="02020502030000000404"/>
              <a:cs typeface="Quattrocento" panose="02020502030000000404"/>
              <a:sym typeface="Quattrocento" panose="02020502030000000404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2722572" y="3123754"/>
            <a:ext cx="673150" cy="673150"/>
            <a:chOff x="0" y="0"/>
            <a:chExt cx="897533" cy="8975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97509" cy="897509"/>
            </a:xfrm>
            <a:custGeom>
              <a:avLst/>
              <a:gdLst/>
              <a:ahLst/>
              <a:cxnLst/>
              <a:rect l="l" t="t" r="r" b="b"/>
              <a:pathLst>
                <a:path w="897509" h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315251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2945815" y="3306216"/>
            <a:ext cx="226516" cy="365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0"/>
              </a:lnSpc>
            </a:pPr>
            <a:r>
              <a:rPr lang="en-US" sz="3310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rPr>
              <a:t>2</a:t>
            </a:r>
            <a:endParaRPr lang="en-US" sz="3310">
              <a:solidFill>
                <a:srgbClr val="F9EEE7"/>
              </a:solidFill>
              <a:latin typeface="Quattrocento" panose="02020502030000000404"/>
              <a:ea typeface="Quattrocento" panose="02020502030000000404"/>
              <a:cs typeface="Quattrocento" panose="02020502030000000404"/>
              <a:sym typeface="Quattrocento" panose="020205020300000004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694866" y="3104704"/>
            <a:ext cx="3520231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5"/>
              </a:lnSpc>
            </a:pPr>
            <a:r>
              <a:rPr lang="en-US" sz="2750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rPr>
              <a:t>Histogram Creation</a:t>
            </a:r>
            <a:endParaRPr lang="en-US" sz="2750">
              <a:solidFill>
                <a:srgbClr val="F9EEE7"/>
              </a:solidFill>
              <a:latin typeface="Quattrocento" panose="02020502030000000404"/>
              <a:ea typeface="Quattrocento" panose="02020502030000000404"/>
              <a:cs typeface="Quattrocento" panose="02020502030000000404"/>
              <a:sym typeface="Quattrocento" panose="020205020300000004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694866" y="3647926"/>
            <a:ext cx="3545979" cy="248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0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rPr>
              <a:t>Generates histograms from LBP patterns. Provides compact representation of facial features.</a:t>
            </a:r>
            <a:endParaRPr lang="en-US" sz="2310">
              <a:solidFill>
                <a:srgbClr val="F9EEE7"/>
              </a:solidFill>
              <a:latin typeface="Quattrocento" panose="02020502030000000404"/>
              <a:ea typeface="Quattrocento" panose="02020502030000000404"/>
              <a:cs typeface="Quattrocento" panose="02020502030000000404"/>
              <a:sym typeface="Quattrocento" panose="02020502030000000404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7905155" y="7251501"/>
            <a:ext cx="673150" cy="673150"/>
            <a:chOff x="0" y="0"/>
            <a:chExt cx="897533" cy="89753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97509" cy="897509"/>
            </a:xfrm>
            <a:custGeom>
              <a:avLst/>
              <a:gdLst/>
              <a:ahLst/>
              <a:cxnLst/>
              <a:rect l="l" t="t" r="r" b="b"/>
              <a:pathLst>
                <a:path w="897509" h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315251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8126760" y="7433965"/>
            <a:ext cx="229791" cy="365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0"/>
              </a:lnSpc>
            </a:pPr>
            <a:r>
              <a:rPr lang="en-US" sz="3310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rPr>
              <a:t>3</a:t>
            </a:r>
            <a:endParaRPr lang="en-US" sz="3310">
              <a:solidFill>
                <a:srgbClr val="F9EEE7"/>
              </a:solidFill>
              <a:latin typeface="Quattrocento" panose="02020502030000000404"/>
              <a:ea typeface="Quattrocento" panose="02020502030000000404"/>
              <a:cs typeface="Quattrocento" panose="02020502030000000404"/>
              <a:sym typeface="Quattrocento" panose="02020502030000000404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877449" y="7232451"/>
            <a:ext cx="3520231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5"/>
              </a:lnSpc>
            </a:pPr>
            <a:r>
              <a:rPr lang="en-US" sz="2750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rPr>
              <a:t>Feature Comparison</a:t>
            </a:r>
            <a:endParaRPr lang="en-US" sz="2750">
              <a:solidFill>
                <a:srgbClr val="F9EEE7"/>
              </a:solidFill>
              <a:latin typeface="Quattrocento" panose="02020502030000000404"/>
              <a:ea typeface="Quattrocento" panose="02020502030000000404"/>
              <a:cs typeface="Quattrocento" panose="02020502030000000404"/>
              <a:sym typeface="Quattrocento" panose="02020502030000000404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8877449" y="7775674"/>
            <a:ext cx="8363396" cy="105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0">
                <a:solidFill>
                  <a:srgbClr val="F9EEE7"/>
                </a:solidFill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rPr>
              <a:t>Compares histograms for face recognition. Uses distance metrics to determine similarity between faces.</a:t>
            </a:r>
            <a:endParaRPr lang="en-US" sz="2310">
              <a:solidFill>
                <a:srgbClr val="F9EEE7"/>
              </a:solidFill>
              <a:latin typeface="Quattrocento" panose="02020502030000000404"/>
              <a:ea typeface="Quattrocento" panose="02020502030000000404"/>
              <a:cs typeface="Quattrocento" panose="02020502030000000404"/>
              <a:sym typeface="Quattrocento" panose="02020502030000000404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0" y="3009900"/>
            <a:ext cx="4527550" cy="6019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0" y="3162300"/>
            <a:ext cx="7148195" cy="17335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180" y="7277100"/>
            <a:ext cx="3810000" cy="15049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456180" y="1023620"/>
            <a:ext cx="14003020" cy="13557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                   </a:t>
            </a:r>
            <a:r>
              <a:rPr lang="en-US" sz="6600">
                <a:solidFill>
                  <a:srgbClr val="FFC000"/>
                </a:solidFill>
              </a:rPr>
              <a:t> How  LBPH Works??</a:t>
            </a:r>
            <a:endParaRPr lang="en-US" sz="6600">
              <a:solidFill>
                <a:srgbClr val="FFC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5524500"/>
            <a:ext cx="3201670" cy="12230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7200" y="6418580"/>
            <a:ext cx="3435350" cy="32226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9600" y="1485900"/>
            <a:ext cx="4589780" cy="43218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3276600" y="1104900"/>
            <a:ext cx="11398885" cy="10445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5400">
                <a:solidFill>
                  <a:srgbClr val="FFC000"/>
                </a:solidFill>
              </a:rPr>
              <a:t>Working Procedure of LBPH Algorithm</a:t>
            </a:r>
            <a:endParaRPr lang="en-US" sz="5400">
              <a:solidFill>
                <a:srgbClr val="FFC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3600" y="2400300"/>
            <a:ext cx="8734425" cy="29413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438900"/>
            <a:ext cx="4343400" cy="29476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6205" y="2171700"/>
            <a:ext cx="3614420" cy="357441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7234555" y="6823710"/>
            <a:ext cx="5821045" cy="24244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>
                <a:solidFill>
                  <a:srgbClr val="FFC000"/>
                </a:solidFill>
              </a:rPr>
              <a:t>= 1 * 2^7 + 1* 2 ^ 6 + 1 * 2^5 + 1 *2^1</a:t>
            </a:r>
            <a:endParaRPr lang="en-US" sz="2800">
              <a:solidFill>
                <a:srgbClr val="FFC000"/>
              </a:solidFill>
            </a:endParaRPr>
          </a:p>
          <a:p>
            <a:endParaRPr lang="en-US" sz="2800">
              <a:solidFill>
                <a:srgbClr val="FFC000"/>
              </a:solidFill>
            </a:endParaRPr>
          </a:p>
          <a:p>
            <a:r>
              <a:rPr lang="en-US" sz="2800">
                <a:solidFill>
                  <a:srgbClr val="FFC000"/>
                </a:solidFill>
              </a:rPr>
              <a:t>= 128 +  64 + 32 +2</a:t>
            </a:r>
            <a:endParaRPr lang="en-US" sz="2800">
              <a:solidFill>
                <a:srgbClr val="FFC000"/>
              </a:solidFill>
            </a:endParaRPr>
          </a:p>
          <a:p>
            <a:endParaRPr lang="en-US" sz="2800">
              <a:solidFill>
                <a:srgbClr val="FFC000"/>
              </a:solidFill>
            </a:endParaRPr>
          </a:p>
          <a:p>
            <a:r>
              <a:rPr lang="en-US" sz="2800">
                <a:solidFill>
                  <a:srgbClr val="FFC000"/>
                </a:solidFill>
              </a:rPr>
              <a:t>= 226</a:t>
            </a:r>
            <a:endParaRPr lang="en-US" sz="280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4837</Words>
  <Application>WPS Presentation</Application>
  <PresentationFormat>Custom</PresentationFormat>
  <Paragraphs>284</Paragraphs>
  <Slides>18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1" baseType="lpstr">
      <vt:lpstr>Arial</vt:lpstr>
      <vt:lpstr>SimSun</vt:lpstr>
      <vt:lpstr>Wingdings</vt:lpstr>
      <vt:lpstr>Alatsi</vt:lpstr>
      <vt:lpstr>Quattrocento</vt:lpstr>
      <vt:lpstr>TT Rounds Condensed</vt:lpstr>
      <vt:lpstr>Google Sans</vt:lpstr>
      <vt:lpstr>AMGDT</vt:lpstr>
      <vt:lpstr>TimesNewRomanPS-BoldMT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soham ppt training.pptx</dc:title>
  <dc:creator/>
  <cp:lastModifiedBy>SOHAM PATRA</cp:lastModifiedBy>
  <cp:revision>18</cp:revision>
  <dcterms:created xsi:type="dcterms:W3CDTF">2006-08-16T00:00:00Z</dcterms:created>
  <dcterms:modified xsi:type="dcterms:W3CDTF">2025-04-07T07:47:38Z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0D14E2179331453C81DD9FF3F019D8ED_13</vt:lpwstr>
  </property>
  <property fmtid="{D5CDD505-2E9C-101B-9397-08002B2CF9AE}" pid="3" name="KSOProductBuildVer">
    <vt:lpwstr>2057-12.2.0.20348</vt:lpwstr>
  </property>
</Properties>
</file>